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</p:sldMasterIdLst>
  <p:notesMasterIdLst>
    <p:notesMasterId r:id="rId29"/>
  </p:notesMasterIdLst>
  <p:handoutMasterIdLst>
    <p:handoutMasterId r:id="rId30"/>
  </p:handoutMasterIdLst>
  <p:sldIdLst>
    <p:sldId id="325" r:id="rId2"/>
    <p:sldId id="413" r:id="rId3"/>
    <p:sldId id="414" r:id="rId4"/>
    <p:sldId id="437" r:id="rId5"/>
    <p:sldId id="438" r:id="rId6"/>
    <p:sldId id="439" r:id="rId7"/>
    <p:sldId id="440" r:id="rId8"/>
    <p:sldId id="442" r:id="rId9"/>
    <p:sldId id="441" r:id="rId10"/>
    <p:sldId id="443" r:id="rId11"/>
    <p:sldId id="427" r:id="rId12"/>
    <p:sldId id="433" r:id="rId13"/>
    <p:sldId id="396" r:id="rId14"/>
    <p:sldId id="444" r:id="rId15"/>
    <p:sldId id="447" r:id="rId16"/>
    <p:sldId id="445" r:id="rId17"/>
    <p:sldId id="454" r:id="rId18"/>
    <p:sldId id="446" r:id="rId19"/>
    <p:sldId id="448" r:id="rId20"/>
    <p:sldId id="449" r:id="rId21"/>
    <p:sldId id="435" r:id="rId22"/>
    <p:sldId id="450" r:id="rId23"/>
    <p:sldId id="451" r:id="rId24"/>
    <p:sldId id="452" r:id="rId25"/>
    <p:sldId id="453" r:id="rId26"/>
    <p:sldId id="373" r:id="rId27"/>
    <p:sldId id="455" r:id="rId2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FFCC66"/>
    <a:srgbClr val="FFFFCC"/>
    <a:srgbClr val="FF9900"/>
    <a:srgbClr val="CC0000"/>
    <a:srgbClr val="FF6600"/>
    <a:srgbClr val="FFCCFF"/>
    <a:srgbClr val="99FF33"/>
    <a:srgbClr val="B2B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4" autoAdjust="0"/>
    <p:restoredTop sz="94684" autoAdjust="0"/>
  </p:normalViewPr>
  <p:slideViewPr>
    <p:cSldViewPr snapToGrid="0" snapToObjects="1">
      <p:cViewPr>
        <p:scale>
          <a:sx n="70" d="100"/>
          <a:sy n="70" d="100"/>
        </p:scale>
        <p:origin x="-2010" y="-30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"/>
    </p:cViewPr>
  </p:sorterViewPr>
  <p:notesViewPr>
    <p:cSldViewPr snapToGrid="0" snapToObjects="1"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4A725-B319-4179-88DA-607D94231F28}" type="doc">
      <dgm:prSet loTypeId="urn:microsoft.com/office/officeart/2005/8/layout/cycle1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8CA09C3E-AE22-44AC-BEC2-83EFE5E708EF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6CE9EE45-978E-4BD8-95A5-8DE324790FB4}" type="parTrans" cxnId="{6A64E942-00DF-4BAF-9323-4279B1E67CA0}">
      <dgm:prSet/>
      <dgm:spPr/>
      <dgm:t>
        <a:bodyPr/>
        <a:lstStyle/>
        <a:p>
          <a:endParaRPr lang="fr-FR"/>
        </a:p>
      </dgm:t>
    </dgm:pt>
    <dgm:pt modelId="{1C6EE92E-C09C-43B4-AFA3-9B035A4F502E}" type="sibTrans" cxnId="{6A64E942-00DF-4BAF-9323-4279B1E67CA0}">
      <dgm:prSet/>
      <dgm:spPr/>
      <dgm:t>
        <a:bodyPr/>
        <a:lstStyle/>
        <a:p>
          <a:endParaRPr lang="fr-FR"/>
        </a:p>
      </dgm:t>
    </dgm:pt>
    <dgm:pt modelId="{967D982C-BD83-4AC3-B2DB-32713452BAAF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0E422368-DC62-44C8-88A4-A1B5009A0DF8}" type="parTrans" cxnId="{2C9F11EB-63D2-430B-BF37-4B7CF41BC2AC}">
      <dgm:prSet/>
      <dgm:spPr/>
      <dgm:t>
        <a:bodyPr/>
        <a:lstStyle/>
        <a:p>
          <a:endParaRPr lang="fr-FR"/>
        </a:p>
      </dgm:t>
    </dgm:pt>
    <dgm:pt modelId="{41CB7EE3-5B62-4FC0-B68F-163F8AC6FB9F}" type="sibTrans" cxnId="{2C9F11EB-63D2-430B-BF37-4B7CF41BC2AC}">
      <dgm:prSet/>
      <dgm:spPr/>
      <dgm:t>
        <a:bodyPr/>
        <a:lstStyle/>
        <a:p>
          <a:endParaRPr lang="fr-FR"/>
        </a:p>
      </dgm:t>
    </dgm:pt>
    <dgm:pt modelId="{77BF291A-46B4-440F-8AAA-13329C28AEED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EF37E104-9935-4530-B765-7F8FA271125C}" type="parTrans" cxnId="{217EE887-EAC0-418F-A6C4-5D848335FC10}">
      <dgm:prSet/>
      <dgm:spPr/>
      <dgm:t>
        <a:bodyPr/>
        <a:lstStyle/>
        <a:p>
          <a:endParaRPr lang="fr-FR"/>
        </a:p>
      </dgm:t>
    </dgm:pt>
    <dgm:pt modelId="{6315082E-7F08-4481-B877-1463DFABA4A3}" type="sibTrans" cxnId="{217EE887-EAC0-418F-A6C4-5D848335FC10}">
      <dgm:prSet/>
      <dgm:spPr/>
      <dgm:t>
        <a:bodyPr/>
        <a:lstStyle/>
        <a:p>
          <a:endParaRPr lang="fr-FR"/>
        </a:p>
      </dgm:t>
    </dgm:pt>
    <dgm:pt modelId="{ED16AE8C-F973-42ED-B463-447A3C91D6B7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A3A24DCC-F768-499B-A2AE-2D0084BFBE26}" type="parTrans" cxnId="{3BDE967C-3CF3-4024-8AC9-CD41B05358A1}">
      <dgm:prSet/>
      <dgm:spPr/>
      <dgm:t>
        <a:bodyPr/>
        <a:lstStyle/>
        <a:p>
          <a:endParaRPr lang="fr-FR"/>
        </a:p>
      </dgm:t>
    </dgm:pt>
    <dgm:pt modelId="{EE9C5FB5-C384-46B9-85F6-B184E563F344}" type="sibTrans" cxnId="{3BDE967C-3CF3-4024-8AC9-CD41B05358A1}">
      <dgm:prSet/>
      <dgm:spPr/>
      <dgm:t>
        <a:bodyPr/>
        <a:lstStyle/>
        <a:p>
          <a:endParaRPr lang="fr-FR"/>
        </a:p>
      </dgm:t>
    </dgm:pt>
    <dgm:pt modelId="{575A1FB8-9C3E-44DE-9947-8931538C495D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96BECCFA-D3E3-431E-8B31-3DBFDDA9164D}" type="parTrans" cxnId="{BAC4A629-27A5-4DD9-8E72-4674469CF902}">
      <dgm:prSet/>
      <dgm:spPr/>
      <dgm:t>
        <a:bodyPr/>
        <a:lstStyle/>
        <a:p>
          <a:endParaRPr lang="fr-FR"/>
        </a:p>
      </dgm:t>
    </dgm:pt>
    <dgm:pt modelId="{504EA5F8-2B28-4689-BE28-C51B15A3CE29}" type="sibTrans" cxnId="{BAC4A629-27A5-4DD9-8E72-4674469CF902}">
      <dgm:prSet/>
      <dgm:spPr/>
      <dgm:t>
        <a:bodyPr/>
        <a:lstStyle/>
        <a:p>
          <a:endParaRPr lang="fr-FR"/>
        </a:p>
      </dgm:t>
    </dgm:pt>
    <dgm:pt modelId="{21E43C2F-AA5C-4CE7-898E-32C012827C32}" type="pres">
      <dgm:prSet presAssocID="{2A64A725-B319-4179-88DA-607D94231F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4C09B-FAC2-4C42-B963-327A37126C2C}" type="pres">
      <dgm:prSet presAssocID="{8CA09C3E-AE22-44AC-BEC2-83EFE5E708EF}" presName="dummy" presStyleCnt="0"/>
      <dgm:spPr/>
    </dgm:pt>
    <dgm:pt modelId="{2B599D5D-D70E-4543-A249-99CF7B7C33D0}" type="pres">
      <dgm:prSet presAssocID="{8CA09C3E-AE22-44AC-BEC2-83EFE5E708E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42CC91-1D74-4079-ABA1-E6C5A4D2F6A9}" type="pres">
      <dgm:prSet presAssocID="{1C6EE92E-C09C-43B4-AFA3-9B035A4F502E}" presName="sibTrans" presStyleLbl="node1" presStyleIdx="0" presStyleCnt="5"/>
      <dgm:spPr/>
      <dgm:t>
        <a:bodyPr/>
        <a:lstStyle/>
        <a:p>
          <a:endParaRPr lang="fr-FR"/>
        </a:p>
      </dgm:t>
    </dgm:pt>
    <dgm:pt modelId="{C274815C-3DB1-4F9C-8AA7-5982C00CB6A4}" type="pres">
      <dgm:prSet presAssocID="{967D982C-BD83-4AC3-B2DB-32713452BAAF}" presName="dummy" presStyleCnt="0"/>
      <dgm:spPr/>
    </dgm:pt>
    <dgm:pt modelId="{DE5B46C8-2DD6-44B6-B24A-43E8AF2FD2D9}" type="pres">
      <dgm:prSet presAssocID="{967D982C-BD83-4AC3-B2DB-32713452BAA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ACB83C-1BBD-459B-AD03-7069DFC14FA1}" type="pres">
      <dgm:prSet presAssocID="{41CB7EE3-5B62-4FC0-B68F-163F8AC6FB9F}" presName="sibTrans" presStyleLbl="node1" presStyleIdx="1" presStyleCnt="5"/>
      <dgm:spPr/>
      <dgm:t>
        <a:bodyPr/>
        <a:lstStyle/>
        <a:p>
          <a:endParaRPr lang="fr-FR"/>
        </a:p>
      </dgm:t>
    </dgm:pt>
    <dgm:pt modelId="{BF9E3462-9995-47BB-BFA5-CFE19BDD8E5F}" type="pres">
      <dgm:prSet presAssocID="{77BF291A-46B4-440F-8AAA-13329C28AEED}" presName="dummy" presStyleCnt="0"/>
      <dgm:spPr/>
    </dgm:pt>
    <dgm:pt modelId="{8E28C3E7-DA71-4E7E-B7E5-C525F9F8CFB3}" type="pres">
      <dgm:prSet presAssocID="{77BF291A-46B4-440F-8AAA-13329C28AEED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8637BF-1805-463F-A8F4-DBD06F7F74F3}" type="pres">
      <dgm:prSet presAssocID="{6315082E-7F08-4481-B877-1463DFABA4A3}" presName="sibTrans" presStyleLbl="node1" presStyleIdx="2" presStyleCnt="5"/>
      <dgm:spPr/>
      <dgm:t>
        <a:bodyPr/>
        <a:lstStyle/>
        <a:p>
          <a:endParaRPr lang="fr-FR"/>
        </a:p>
      </dgm:t>
    </dgm:pt>
    <dgm:pt modelId="{6FE37269-DA85-4A9B-8664-E2C2DADC81F8}" type="pres">
      <dgm:prSet presAssocID="{ED16AE8C-F973-42ED-B463-447A3C91D6B7}" presName="dummy" presStyleCnt="0"/>
      <dgm:spPr/>
    </dgm:pt>
    <dgm:pt modelId="{0DC75208-AD37-47D8-8E0F-464B3DC24796}" type="pres">
      <dgm:prSet presAssocID="{ED16AE8C-F973-42ED-B463-447A3C91D6B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5B0F66-12DE-4398-A5D4-A64BD07F80EC}" type="pres">
      <dgm:prSet presAssocID="{EE9C5FB5-C384-46B9-85F6-B184E563F344}" presName="sibTrans" presStyleLbl="node1" presStyleIdx="3" presStyleCnt="5"/>
      <dgm:spPr/>
      <dgm:t>
        <a:bodyPr/>
        <a:lstStyle/>
        <a:p>
          <a:endParaRPr lang="fr-FR"/>
        </a:p>
      </dgm:t>
    </dgm:pt>
    <dgm:pt modelId="{2439D063-ACB6-4D8C-9B22-21BACD7645CE}" type="pres">
      <dgm:prSet presAssocID="{575A1FB8-9C3E-44DE-9947-8931538C495D}" presName="dummy" presStyleCnt="0"/>
      <dgm:spPr/>
    </dgm:pt>
    <dgm:pt modelId="{734FEA19-862A-4093-A7E0-2AA083B53CD0}" type="pres">
      <dgm:prSet presAssocID="{575A1FB8-9C3E-44DE-9947-8931538C495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1AA133-03E3-4E95-9F33-5AF3BBE7A5FE}" type="pres">
      <dgm:prSet presAssocID="{504EA5F8-2B28-4689-BE28-C51B15A3CE29}" presName="sibTrans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1CA6AAF8-448C-43B4-BB2C-5E75BA0B948C}" type="presOf" srcId="{2A64A725-B319-4179-88DA-607D94231F28}" destId="{21E43C2F-AA5C-4CE7-898E-32C012827C32}" srcOrd="0" destOrd="0" presId="urn:microsoft.com/office/officeart/2005/8/layout/cycle1"/>
    <dgm:cxn modelId="{87AD3F5F-421E-41C9-A9B7-E31F5E7AFFB2}" type="presOf" srcId="{41CB7EE3-5B62-4FC0-B68F-163F8AC6FB9F}" destId="{C3ACB83C-1BBD-459B-AD03-7069DFC14FA1}" srcOrd="0" destOrd="0" presId="urn:microsoft.com/office/officeart/2005/8/layout/cycle1"/>
    <dgm:cxn modelId="{6A64E942-00DF-4BAF-9323-4279B1E67CA0}" srcId="{2A64A725-B319-4179-88DA-607D94231F28}" destId="{8CA09C3E-AE22-44AC-BEC2-83EFE5E708EF}" srcOrd="0" destOrd="0" parTransId="{6CE9EE45-978E-4BD8-95A5-8DE324790FB4}" sibTransId="{1C6EE92E-C09C-43B4-AFA3-9B035A4F502E}"/>
    <dgm:cxn modelId="{375BBA9F-847E-4B92-ADF8-02105F763300}" type="presOf" srcId="{8CA09C3E-AE22-44AC-BEC2-83EFE5E708EF}" destId="{2B599D5D-D70E-4543-A249-99CF7B7C33D0}" srcOrd="0" destOrd="0" presId="urn:microsoft.com/office/officeart/2005/8/layout/cycle1"/>
    <dgm:cxn modelId="{2C9F11EB-63D2-430B-BF37-4B7CF41BC2AC}" srcId="{2A64A725-B319-4179-88DA-607D94231F28}" destId="{967D982C-BD83-4AC3-B2DB-32713452BAAF}" srcOrd="1" destOrd="0" parTransId="{0E422368-DC62-44C8-88A4-A1B5009A0DF8}" sibTransId="{41CB7EE3-5B62-4FC0-B68F-163F8AC6FB9F}"/>
    <dgm:cxn modelId="{E18FA747-69EC-4A4F-B6C0-9AD6B120676D}" type="presOf" srcId="{ED16AE8C-F973-42ED-B463-447A3C91D6B7}" destId="{0DC75208-AD37-47D8-8E0F-464B3DC24796}" srcOrd="0" destOrd="0" presId="urn:microsoft.com/office/officeart/2005/8/layout/cycle1"/>
    <dgm:cxn modelId="{983B1E17-D3D7-4FC5-BEAA-772B027384F9}" type="presOf" srcId="{504EA5F8-2B28-4689-BE28-C51B15A3CE29}" destId="{201AA133-03E3-4E95-9F33-5AF3BBE7A5FE}" srcOrd="0" destOrd="0" presId="urn:microsoft.com/office/officeart/2005/8/layout/cycle1"/>
    <dgm:cxn modelId="{4915ED8B-97B1-4EFF-909D-BB278882E7E9}" type="presOf" srcId="{6315082E-7F08-4481-B877-1463DFABA4A3}" destId="{408637BF-1805-463F-A8F4-DBD06F7F74F3}" srcOrd="0" destOrd="0" presId="urn:microsoft.com/office/officeart/2005/8/layout/cycle1"/>
    <dgm:cxn modelId="{26149D85-67A3-4CBD-8CD9-5A30645FC9A7}" type="presOf" srcId="{EE9C5FB5-C384-46B9-85F6-B184E563F344}" destId="{6D5B0F66-12DE-4398-A5D4-A64BD07F80EC}" srcOrd="0" destOrd="0" presId="urn:microsoft.com/office/officeart/2005/8/layout/cycle1"/>
    <dgm:cxn modelId="{3BDE967C-3CF3-4024-8AC9-CD41B05358A1}" srcId="{2A64A725-B319-4179-88DA-607D94231F28}" destId="{ED16AE8C-F973-42ED-B463-447A3C91D6B7}" srcOrd="3" destOrd="0" parTransId="{A3A24DCC-F768-499B-A2AE-2D0084BFBE26}" sibTransId="{EE9C5FB5-C384-46B9-85F6-B184E563F344}"/>
    <dgm:cxn modelId="{EB53DBFB-4668-4955-B793-AED48F17ECD5}" type="presOf" srcId="{575A1FB8-9C3E-44DE-9947-8931538C495D}" destId="{734FEA19-862A-4093-A7E0-2AA083B53CD0}" srcOrd="0" destOrd="0" presId="urn:microsoft.com/office/officeart/2005/8/layout/cycle1"/>
    <dgm:cxn modelId="{EEEE213A-40D2-4607-87A9-820ED977FE56}" type="presOf" srcId="{1C6EE92E-C09C-43B4-AFA3-9B035A4F502E}" destId="{8942CC91-1D74-4079-ABA1-E6C5A4D2F6A9}" srcOrd="0" destOrd="0" presId="urn:microsoft.com/office/officeart/2005/8/layout/cycle1"/>
    <dgm:cxn modelId="{350E27DD-AC2D-4C0C-B7D7-157A18E5AB4C}" type="presOf" srcId="{967D982C-BD83-4AC3-B2DB-32713452BAAF}" destId="{DE5B46C8-2DD6-44B6-B24A-43E8AF2FD2D9}" srcOrd="0" destOrd="0" presId="urn:microsoft.com/office/officeart/2005/8/layout/cycle1"/>
    <dgm:cxn modelId="{BAC4A629-27A5-4DD9-8E72-4674469CF902}" srcId="{2A64A725-B319-4179-88DA-607D94231F28}" destId="{575A1FB8-9C3E-44DE-9947-8931538C495D}" srcOrd="4" destOrd="0" parTransId="{96BECCFA-D3E3-431E-8B31-3DBFDDA9164D}" sibTransId="{504EA5F8-2B28-4689-BE28-C51B15A3CE29}"/>
    <dgm:cxn modelId="{217EE887-EAC0-418F-A6C4-5D848335FC10}" srcId="{2A64A725-B319-4179-88DA-607D94231F28}" destId="{77BF291A-46B4-440F-8AAA-13329C28AEED}" srcOrd="2" destOrd="0" parTransId="{EF37E104-9935-4530-B765-7F8FA271125C}" sibTransId="{6315082E-7F08-4481-B877-1463DFABA4A3}"/>
    <dgm:cxn modelId="{E5427E8D-B030-43CE-8232-783247D19176}" type="presOf" srcId="{77BF291A-46B4-440F-8AAA-13329C28AEED}" destId="{8E28C3E7-DA71-4E7E-B7E5-C525F9F8CFB3}" srcOrd="0" destOrd="0" presId="urn:microsoft.com/office/officeart/2005/8/layout/cycle1"/>
    <dgm:cxn modelId="{7CECD383-9B0A-4C95-ACB6-93240D7CD89A}" type="presParOf" srcId="{21E43C2F-AA5C-4CE7-898E-32C012827C32}" destId="{A3A4C09B-FAC2-4C42-B963-327A37126C2C}" srcOrd="0" destOrd="0" presId="urn:microsoft.com/office/officeart/2005/8/layout/cycle1"/>
    <dgm:cxn modelId="{AABC70A1-47D3-41A9-A035-CA8CEC0AE53A}" type="presParOf" srcId="{21E43C2F-AA5C-4CE7-898E-32C012827C32}" destId="{2B599D5D-D70E-4543-A249-99CF7B7C33D0}" srcOrd="1" destOrd="0" presId="urn:microsoft.com/office/officeart/2005/8/layout/cycle1"/>
    <dgm:cxn modelId="{67577244-AD5E-429B-9E25-CE1904E3096F}" type="presParOf" srcId="{21E43C2F-AA5C-4CE7-898E-32C012827C32}" destId="{8942CC91-1D74-4079-ABA1-E6C5A4D2F6A9}" srcOrd="2" destOrd="0" presId="urn:microsoft.com/office/officeart/2005/8/layout/cycle1"/>
    <dgm:cxn modelId="{066BB17A-0181-48E7-99B4-EDD031E20859}" type="presParOf" srcId="{21E43C2F-AA5C-4CE7-898E-32C012827C32}" destId="{C274815C-3DB1-4F9C-8AA7-5982C00CB6A4}" srcOrd="3" destOrd="0" presId="urn:microsoft.com/office/officeart/2005/8/layout/cycle1"/>
    <dgm:cxn modelId="{2860B2E4-307C-4FF2-9FE6-552AA843A23A}" type="presParOf" srcId="{21E43C2F-AA5C-4CE7-898E-32C012827C32}" destId="{DE5B46C8-2DD6-44B6-B24A-43E8AF2FD2D9}" srcOrd="4" destOrd="0" presId="urn:microsoft.com/office/officeart/2005/8/layout/cycle1"/>
    <dgm:cxn modelId="{067E40EC-3A8E-47DE-B9E3-0836A41A1D87}" type="presParOf" srcId="{21E43C2F-AA5C-4CE7-898E-32C012827C32}" destId="{C3ACB83C-1BBD-459B-AD03-7069DFC14FA1}" srcOrd="5" destOrd="0" presId="urn:microsoft.com/office/officeart/2005/8/layout/cycle1"/>
    <dgm:cxn modelId="{B729684A-E9AD-4C57-9241-2BDC86B523B0}" type="presParOf" srcId="{21E43C2F-AA5C-4CE7-898E-32C012827C32}" destId="{BF9E3462-9995-47BB-BFA5-CFE19BDD8E5F}" srcOrd="6" destOrd="0" presId="urn:microsoft.com/office/officeart/2005/8/layout/cycle1"/>
    <dgm:cxn modelId="{A687EE90-7A69-47C2-8DB7-F28F3392DC9D}" type="presParOf" srcId="{21E43C2F-AA5C-4CE7-898E-32C012827C32}" destId="{8E28C3E7-DA71-4E7E-B7E5-C525F9F8CFB3}" srcOrd="7" destOrd="0" presId="urn:microsoft.com/office/officeart/2005/8/layout/cycle1"/>
    <dgm:cxn modelId="{4D2880B7-449E-495B-AE8B-0227AABF4136}" type="presParOf" srcId="{21E43C2F-AA5C-4CE7-898E-32C012827C32}" destId="{408637BF-1805-463F-A8F4-DBD06F7F74F3}" srcOrd="8" destOrd="0" presId="urn:microsoft.com/office/officeart/2005/8/layout/cycle1"/>
    <dgm:cxn modelId="{25F6FD9D-87BB-49FA-B58A-2921AD9DACB7}" type="presParOf" srcId="{21E43C2F-AA5C-4CE7-898E-32C012827C32}" destId="{6FE37269-DA85-4A9B-8664-E2C2DADC81F8}" srcOrd="9" destOrd="0" presId="urn:microsoft.com/office/officeart/2005/8/layout/cycle1"/>
    <dgm:cxn modelId="{2FC9746D-8154-490C-987C-6B1F28E6E0BF}" type="presParOf" srcId="{21E43C2F-AA5C-4CE7-898E-32C012827C32}" destId="{0DC75208-AD37-47D8-8E0F-464B3DC24796}" srcOrd="10" destOrd="0" presId="urn:microsoft.com/office/officeart/2005/8/layout/cycle1"/>
    <dgm:cxn modelId="{70681A7A-AAD9-49A7-AF33-CBA886C54041}" type="presParOf" srcId="{21E43C2F-AA5C-4CE7-898E-32C012827C32}" destId="{6D5B0F66-12DE-4398-A5D4-A64BD07F80EC}" srcOrd="11" destOrd="0" presId="urn:microsoft.com/office/officeart/2005/8/layout/cycle1"/>
    <dgm:cxn modelId="{814B88A9-6DC5-4FA5-AEF4-765EF864BB9D}" type="presParOf" srcId="{21E43C2F-AA5C-4CE7-898E-32C012827C32}" destId="{2439D063-ACB6-4D8C-9B22-21BACD7645CE}" srcOrd="12" destOrd="0" presId="urn:microsoft.com/office/officeart/2005/8/layout/cycle1"/>
    <dgm:cxn modelId="{E839B4FB-9AEF-4333-B796-B0C46412CFF9}" type="presParOf" srcId="{21E43C2F-AA5C-4CE7-898E-32C012827C32}" destId="{734FEA19-862A-4093-A7E0-2AA083B53CD0}" srcOrd="13" destOrd="0" presId="urn:microsoft.com/office/officeart/2005/8/layout/cycle1"/>
    <dgm:cxn modelId="{D38CF012-E4BE-4117-AC87-641FF081A257}" type="presParOf" srcId="{21E43C2F-AA5C-4CE7-898E-32C012827C32}" destId="{201AA133-03E3-4E95-9F33-5AF3BBE7A5F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99D5D-D70E-4543-A249-99CF7B7C33D0}">
      <dsp:nvSpPr>
        <dsp:cNvPr id="0" name=""/>
        <dsp:cNvSpPr/>
      </dsp:nvSpPr>
      <dsp:spPr>
        <a:xfrm>
          <a:off x="976806" y="7247"/>
          <a:ext cx="249490" cy="2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976806" y="7247"/>
        <a:ext cx="249490" cy="249490"/>
      </dsp:txXfrm>
    </dsp:sp>
    <dsp:sp modelId="{8942CC91-1D74-4079-ABA1-E6C5A4D2F6A9}">
      <dsp:nvSpPr>
        <dsp:cNvPr id="0" name=""/>
        <dsp:cNvSpPr/>
      </dsp:nvSpPr>
      <dsp:spPr>
        <a:xfrm>
          <a:off x="389073" y="-70"/>
          <a:ext cx="936470" cy="936470"/>
        </a:xfrm>
        <a:prstGeom prst="circularArrow">
          <a:avLst>
            <a:gd name="adj1" fmla="val 5195"/>
            <a:gd name="adj2" fmla="val 335545"/>
            <a:gd name="adj3" fmla="val 21294742"/>
            <a:gd name="adj4" fmla="val 19764924"/>
            <a:gd name="adj5" fmla="val 606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5B46C8-2DD6-44B6-B24A-43E8AF2FD2D9}">
      <dsp:nvSpPr>
        <dsp:cNvPr id="0" name=""/>
        <dsp:cNvSpPr/>
      </dsp:nvSpPr>
      <dsp:spPr>
        <a:xfrm>
          <a:off x="1127756" y="471825"/>
          <a:ext cx="249490" cy="2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1127756" y="471825"/>
        <a:ext cx="249490" cy="249490"/>
      </dsp:txXfrm>
    </dsp:sp>
    <dsp:sp modelId="{C3ACB83C-1BBD-459B-AD03-7069DFC14FA1}">
      <dsp:nvSpPr>
        <dsp:cNvPr id="0" name=""/>
        <dsp:cNvSpPr/>
      </dsp:nvSpPr>
      <dsp:spPr>
        <a:xfrm>
          <a:off x="389073" y="-70"/>
          <a:ext cx="936470" cy="936470"/>
        </a:xfrm>
        <a:prstGeom prst="circularArrow">
          <a:avLst>
            <a:gd name="adj1" fmla="val 5195"/>
            <a:gd name="adj2" fmla="val 335545"/>
            <a:gd name="adj3" fmla="val 4016253"/>
            <a:gd name="adj4" fmla="val 2252005"/>
            <a:gd name="adj5" fmla="val 606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28C3E7-DA71-4E7E-B7E5-C525F9F8CFB3}">
      <dsp:nvSpPr>
        <dsp:cNvPr id="0" name=""/>
        <dsp:cNvSpPr/>
      </dsp:nvSpPr>
      <dsp:spPr>
        <a:xfrm>
          <a:off x="732563" y="758949"/>
          <a:ext cx="249490" cy="2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732563" y="758949"/>
        <a:ext cx="249490" cy="249490"/>
      </dsp:txXfrm>
    </dsp:sp>
    <dsp:sp modelId="{408637BF-1805-463F-A8F4-DBD06F7F74F3}">
      <dsp:nvSpPr>
        <dsp:cNvPr id="0" name=""/>
        <dsp:cNvSpPr/>
      </dsp:nvSpPr>
      <dsp:spPr>
        <a:xfrm>
          <a:off x="389073" y="-70"/>
          <a:ext cx="936470" cy="936470"/>
        </a:xfrm>
        <a:prstGeom prst="circularArrow">
          <a:avLst>
            <a:gd name="adj1" fmla="val 5195"/>
            <a:gd name="adj2" fmla="val 335545"/>
            <a:gd name="adj3" fmla="val 8212451"/>
            <a:gd name="adj4" fmla="val 6448202"/>
            <a:gd name="adj5" fmla="val 606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C75208-AD37-47D8-8E0F-464B3DC24796}">
      <dsp:nvSpPr>
        <dsp:cNvPr id="0" name=""/>
        <dsp:cNvSpPr/>
      </dsp:nvSpPr>
      <dsp:spPr>
        <a:xfrm>
          <a:off x="337370" y="471825"/>
          <a:ext cx="249490" cy="2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337370" y="471825"/>
        <a:ext cx="249490" cy="249490"/>
      </dsp:txXfrm>
    </dsp:sp>
    <dsp:sp modelId="{6D5B0F66-12DE-4398-A5D4-A64BD07F80EC}">
      <dsp:nvSpPr>
        <dsp:cNvPr id="0" name=""/>
        <dsp:cNvSpPr/>
      </dsp:nvSpPr>
      <dsp:spPr>
        <a:xfrm>
          <a:off x="389073" y="-70"/>
          <a:ext cx="936470" cy="936470"/>
        </a:xfrm>
        <a:prstGeom prst="circularArrow">
          <a:avLst>
            <a:gd name="adj1" fmla="val 5195"/>
            <a:gd name="adj2" fmla="val 335545"/>
            <a:gd name="adj3" fmla="val 12299531"/>
            <a:gd name="adj4" fmla="val 10769713"/>
            <a:gd name="adj5" fmla="val 606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4FEA19-862A-4093-A7E0-2AA083B53CD0}">
      <dsp:nvSpPr>
        <dsp:cNvPr id="0" name=""/>
        <dsp:cNvSpPr/>
      </dsp:nvSpPr>
      <dsp:spPr>
        <a:xfrm>
          <a:off x="488321" y="7247"/>
          <a:ext cx="249490" cy="2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 </a:t>
          </a:r>
          <a:endParaRPr lang="fr-FR" sz="1500" kern="1200" dirty="0"/>
        </a:p>
      </dsp:txBody>
      <dsp:txXfrm>
        <a:off x="488321" y="7247"/>
        <a:ext cx="249490" cy="249490"/>
      </dsp:txXfrm>
    </dsp:sp>
    <dsp:sp modelId="{201AA133-03E3-4E95-9F33-5AF3BBE7A5FE}">
      <dsp:nvSpPr>
        <dsp:cNvPr id="0" name=""/>
        <dsp:cNvSpPr/>
      </dsp:nvSpPr>
      <dsp:spPr>
        <a:xfrm>
          <a:off x="389073" y="-70"/>
          <a:ext cx="936470" cy="936470"/>
        </a:xfrm>
        <a:prstGeom prst="circularArrow">
          <a:avLst>
            <a:gd name="adj1" fmla="val 5195"/>
            <a:gd name="adj2" fmla="val 335545"/>
            <a:gd name="adj3" fmla="val 16867237"/>
            <a:gd name="adj4" fmla="val 15197218"/>
            <a:gd name="adj5" fmla="val 6061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DC4344-9F61-4672-9405-883A3AA9021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67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1650" y="55245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DA05A4-9E41-4D4B-9E7D-82B3EEDC950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055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51A6-3C97-4A94-B85B-A7FD208B72C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037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FD33-1A5D-40F6-8BC3-F5F98B42CD2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981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2E77-C307-4C5D-8A8E-308CEE740E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42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F6A2-6604-4F15-BD86-623529D0093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4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9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3235-2214-4DD4-99CA-6D885820DD4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887D-3CE9-4162-9DD4-56D93241F3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38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59A5-91E3-4A7E-A163-57017D7E9FB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74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9156-07D0-4F7C-A9BD-3D7804C154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17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82A7-BBDB-4B04-A7EF-73BBC9B49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59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D443-A541-477D-BD71-DA2D313AD5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10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B93B-1338-4A05-8050-A5832D15723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19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22A1-B341-48F4-9DC7-3FE292C3B6D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57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04090A-4FEC-4289-8B76-CE9C9D36E8F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meca.org/index.php?title=Fichier:Ensemble_SOMFYII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ikimeca.org/index.php?title=Fichier:Bete_%C3%A0_corne_SOMFY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wikimeca.org/index.php?title=Fichier:APTE_SOMFY.pn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meca.org/index.php?title=Fichier:A-0_SOMFY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hyperlink" Target="http://wikimeca.org/index.php?title=Fichier:A0_SOMFY.gif" TargetMode="Externa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 2" descr="logo et mascotte STI2D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635" y="462979"/>
            <a:ext cx="2404228" cy="192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2995863" y="6553200"/>
            <a:ext cx="36816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000" b="1" i="1" dirty="0" smtClean="0">
                <a:latin typeface="Comic Sans MS" pitchFamily="66" charset="0"/>
              </a:rPr>
              <a:t>Jacques </a:t>
            </a:r>
            <a:r>
              <a:rPr lang="fr-FR" sz="1000" b="1" i="1" dirty="0">
                <a:latin typeface="Comic Sans MS" pitchFamily="66" charset="0"/>
              </a:rPr>
              <a:t>MADIER </a:t>
            </a:r>
            <a:r>
              <a:rPr lang="fr-FR" sz="1000" b="1" i="1" dirty="0" smtClean="0">
                <a:latin typeface="Comic Sans MS" pitchFamily="66" charset="0"/>
              </a:rPr>
              <a:t> / Avril 2014</a:t>
            </a:r>
            <a:endParaRPr lang="fr-FR" sz="1000" b="1" i="1" dirty="0">
              <a:latin typeface="Comic Sans MS" pitchFamily="66" charset="0"/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1937125" y="2851484"/>
            <a:ext cx="5799138" cy="1708485"/>
          </a:xfrm>
          <a:prstGeom prst="round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Quels outils pour le </a:t>
            </a:r>
            <a:r>
              <a:rPr lang="fr-FR" sz="4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projet </a:t>
            </a:r>
            <a:r>
              <a:rPr lang="fr-FR" sz="4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629" y="4402011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pic>
        <p:nvPicPr>
          <p:cNvPr id="9218" name="Picture 2" descr="C:\Users\jmadier\Pictures\2014-03-23 Synthèse outils APTE\Synthèse outils APTE modifié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05" y="142082"/>
            <a:ext cx="5963162" cy="65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51675" y="5936357"/>
            <a:ext cx="2218484" cy="741947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Quels outils pour le projet ?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9254" name="Groupe 9253"/>
          <p:cNvGrpSpPr/>
          <p:nvPr/>
        </p:nvGrpSpPr>
        <p:grpSpPr>
          <a:xfrm>
            <a:off x="427563" y="439152"/>
            <a:ext cx="2748774" cy="1371599"/>
            <a:chOff x="427563" y="439152"/>
            <a:chExt cx="2748774" cy="1371599"/>
          </a:xfrm>
        </p:grpSpPr>
        <p:grpSp>
          <p:nvGrpSpPr>
            <p:cNvPr id="8" name="Groupe 7"/>
            <p:cNvGrpSpPr/>
            <p:nvPr/>
          </p:nvGrpSpPr>
          <p:grpSpPr>
            <a:xfrm>
              <a:off x="427563" y="439152"/>
              <a:ext cx="1688309" cy="1371599"/>
              <a:chOff x="7919344" y="152331"/>
              <a:chExt cx="1000123" cy="84915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927232" y="492873"/>
                <a:ext cx="971551" cy="508611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lIns="36000" rIns="3600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Analyse du besoin Spécification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7919344" y="152331"/>
                <a:ext cx="1000123" cy="340542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Phase 1</a:t>
                </a:r>
              </a:p>
            </p:txBody>
          </p:sp>
        </p:grpSp>
        <p:cxnSp>
          <p:nvCxnSpPr>
            <p:cNvPr id="24" name="Connecteur en angle 23"/>
            <p:cNvCxnSpPr/>
            <p:nvPr/>
          </p:nvCxnSpPr>
          <p:spPr bwMode="auto">
            <a:xfrm flipV="1">
              <a:off x="2261937" y="891396"/>
              <a:ext cx="914400" cy="218978"/>
            </a:xfrm>
            <a:prstGeom prst="bentConnector3">
              <a:avLst>
                <a:gd name="adj1" fmla="val 28947"/>
              </a:avLst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Connecteur en angle 28"/>
            <p:cNvCxnSpPr/>
            <p:nvPr/>
          </p:nvCxnSpPr>
          <p:spPr bwMode="auto">
            <a:xfrm>
              <a:off x="2249905" y="1110374"/>
              <a:ext cx="926432" cy="246939"/>
            </a:xfrm>
            <a:prstGeom prst="bentConnector3">
              <a:avLst>
                <a:gd name="adj1" fmla="val 29992"/>
              </a:avLst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255" name="Groupe 9254"/>
          <p:cNvGrpSpPr/>
          <p:nvPr/>
        </p:nvGrpSpPr>
        <p:grpSpPr>
          <a:xfrm>
            <a:off x="440879" y="1916908"/>
            <a:ext cx="2752377" cy="1632423"/>
            <a:chOff x="440879" y="1916908"/>
            <a:chExt cx="2752377" cy="1632423"/>
          </a:xfrm>
        </p:grpSpPr>
        <p:grpSp>
          <p:nvGrpSpPr>
            <p:cNvPr id="5" name="Groupe 4"/>
            <p:cNvGrpSpPr/>
            <p:nvPr/>
          </p:nvGrpSpPr>
          <p:grpSpPr>
            <a:xfrm>
              <a:off x="440879" y="2002477"/>
              <a:ext cx="1688309" cy="1546854"/>
              <a:chOff x="8153378" y="-12441"/>
              <a:chExt cx="1000123" cy="116340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61266" y="196853"/>
                <a:ext cx="971551" cy="954107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lIns="36000" rIns="3600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Conception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kern="0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préliminaire</a:t>
                </a:r>
                <a:endPara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  <p:sp>
            <p:nvSpPr>
              <p:cNvPr id="7" name="Rectangle à coins arrondis 6"/>
              <p:cNvSpPr/>
              <p:nvPr/>
            </p:nvSpPr>
            <p:spPr>
              <a:xfrm>
                <a:off x="8153378" y="-12441"/>
                <a:ext cx="1000123" cy="340542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Phase 2</a:t>
                </a:r>
              </a:p>
            </p:txBody>
          </p:sp>
        </p:grpSp>
        <p:cxnSp>
          <p:nvCxnSpPr>
            <p:cNvPr id="18" name="Connecteur en angle 17"/>
            <p:cNvCxnSpPr/>
            <p:nvPr/>
          </p:nvCxnSpPr>
          <p:spPr bwMode="auto">
            <a:xfrm>
              <a:off x="2249905" y="2915042"/>
              <a:ext cx="926432" cy="580633"/>
            </a:xfrm>
            <a:prstGeom prst="bentConnector3">
              <a:avLst>
                <a:gd name="adj1" fmla="val 33117"/>
              </a:avLst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31" name="Connecteur droit avec flèche 9230"/>
            <p:cNvCxnSpPr/>
            <p:nvPr/>
          </p:nvCxnSpPr>
          <p:spPr bwMode="auto">
            <a:xfrm>
              <a:off x="2249905" y="2915042"/>
              <a:ext cx="943351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42" name="Connecteur en angle 9241"/>
            <p:cNvCxnSpPr/>
            <p:nvPr/>
          </p:nvCxnSpPr>
          <p:spPr bwMode="auto">
            <a:xfrm rot="5400000" flipH="1" flipV="1">
              <a:off x="2378922" y="2100711"/>
              <a:ext cx="998136" cy="630529"/>
            </a:xfrm>
            <a:prstGeom prst="bentConnector3">
              <a:avLst>
                <a:gd name="adj1" fmla="val 100138"/>
              </a:avLst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116615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2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19" y="267494"/>
            <a:ext cx="1345923" cy="7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86789" y="354013"/>
            <a:ext cx="6412831" cy="1017587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Des outils plus récents, utilisés en enseignement technologique transversal et mobilisables dans l’activité de projet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D:\Personnel\Images et Photos\Fugurines\Out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46" y="2211787"/>
            <a:ext cx="1487094" cy="14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255419" y="1838808"/>
            <a:ext cx="8659981" cy="4798667"/>
            <a:chOff x="255419" y="1838808"/>
            <a:chExt cx="8659981" cy="479866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80" y="1838808"/>
              <a:ext cx="4911940" cy="2847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255419" y="5437146"/>
              <a:ext cx="86599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i="1" dirty="0">
                  <a:latin typeface="Comic Sans MS" panose="030F0702030302020204" pitchFamily="66" charset="0"/>
                </a:rPr>
                <a:t>R</a:t>
              </a:r>
              <a:r>
                <a:rPr lang="fr-FR" sz="1200" b="1" i="1" dirty="0" smtClean="0">
                  <a:latin typeface="Comic Sans MS" panose="030F0702030302020204" pitchFamily="66" charset="0"/>
                </a:rPr>
                <a:t>éalisé d’après les travaux de </a:t>
              </a:r>
              <a:r>
                <a:rPr lang="fr-FR" sz="1200" b="1" i="1" dirty="0">
                  <a:latin typeface="Comic Sans MS" panose="030F0702030302020204" pitchFamily="66" charset="0"/>
                </a:rPr>
                <a:t>Vincent </a:t>
              </a:r>
              <a:r>
                <a:rPr lang="fr-FR" sz="1200" b="1" i="1" dirty="0" smtClean="0">
                  <a:latin typeface="Comic Sans MS" panose="030F0702030302020204" pitchFamily="66" charset="0"/>
                </a:rPr>
                <a:t>SEYNHAEVE  </a:t>
              </a:r>
              <a:endParaRPr lang="fr-FR" sz="1200" b="1" i="1" dirty="0">
                <a:latin typeface="Comic Sans MS" panose="030F0702030302020204" pitchFamily="66" charset="0"/>
              </a:endParaRPr>
            </a:p>
            <a:p>
              <a:pPr algn="ctr"/>
              <a:endParaRPr lang="fr-FR" sz="1200" b="1" i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fr-FR" sz="1200" b="1" i="1" dirty="0" smtClean="0">
                  <a:latin typeface="Comic Sans MS" panose="030F0702030302020204" pitchFamily="66" charset="0"/>
                </a:rPr>
                <a:t>Lycée </a:t>
              </a:r>
              <a:r>
                <a:rPr lang="fr-FR" sz="1200" b="1" i="1" dirty="0">
                  <a:latin typeface="Comic Sans MS" panose="030F0702030302020204" pitchFamily="66" charset="0"/>
                </a:rPr>
                <a:t>EPID  </a:t>
              </a:r>
              <a:r>
                <a:rPr lang="fr-FR" sz="1200" b="1" i="1" dirty="0" smtClean="0">
                  <a:latin typeface="Comic Sans MS" panose="030F0702030302020204" pitchFamily="66" charset="0"/>
                </a:rPr>
                <a:t>/ Dunkerque / Académie </a:t>
              </a:r>
              <a:r>
                <a:rPr lang="fr-FR" sz="1200" b="1" i="1" dirty="0">
                  <a:latin typeface="Comic Sans MS" panose="030F0702030302020204" pitchFamily="66" charset="0"/>
                </a:rPr>
                <a:t>de </a:t>
              </a:r>
              <a:r>
                <a:rPr lang="fr-FR" sz="1200" b="1" i="1" dirty="0" smtClean="0">
                  <a:latin typeface="Comic Sans MS" panose="030F0702030302020204" pitchFamily="66" charset="0"/>
                </a:rPr>
                <a:t>LILLE</a:t>
              </a:r>
            </a:p>
            <a:p>
              <a:pPr algn="ctr"/>
              <a:endParaRPr lang="fr-FR" sz="1200" i="1" dirty="0" smtClean="0">
                <a:solidFill>
                  <a:srgbClr val="0000FF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fr-FR" sz="1200" i="1" dirty="0" smtClean="0">
                  <a:solidFill>
                    <a:srgbClr val="0000FF"/>
                  </a:solidFill>
                  <a:latin typeface="Comic Sans MS" panose="030F0702030302020204" pitchFamily="66" charset="0"/>
                </a:rPr>
                <a:t>http</a:t>
              </a:r>
              <a:r>
                <a:rPr lang="fr-FR" sz="1200" i="1" dirty="0">
                  <a:solidFill>
                    <a:srgbClr val="0000FF"/>
                  </a:solidFill>
                  <a:latin typeface="Comic Sans MS" panose="030F0702030302020204" pitchFamily="66" charset="0"/>
                </a:rPr>
                <a:t>://sysml-gadgeteer.pagesperso-orange.fr/index.htm</a:t>
              </a:r>
            </a:p>
            <a:p>
              <a:pPr algn="ctr"/>
              <a:r>
                <a:rPr lang="fr-FR" sz="1200" dirty="0" smtClean="0">
                  <a:latin typeface="Comic Sans MS" panose="030F0702030302020204" pitchFamily="66" charset="0"/>
                </a:rPr>
                <a:t> </a:t>
              </a:r>
              <a:endParaRPr lang="fr-FR" sz="1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0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19" y="5777720"/>
            <a:ext cx="1345923" cy="7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en angle 2"/>
          <p:cNvCxnSpPr/>
          <p:nvPr/>
        </p:nvCxnSpPr>
        <p:spPr bwMode="auto">
          <a:xfrm>
            <a:off x="10575758" y="1862705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grpSp>
        <p:nvGrpSpPr>
          <p:cNvPr id="2" name="Groupe 1"/>
          <p:cNvGrpSpPr/>
          <p:nvPr/>
        </p:nvGrpSpPr>
        <p:grpSpPr>
          <a:xfrm>
            <a:off x="106621" y="224376"/>
            <a:ext cx="3537332" cy="3107531"/>
            <a:chOff x="106621" y="224376"/>
            <a:chExt cx="3537332" cy="310753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21" y="224376"/>
              <a:ext cx="3537332" cy="265513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922138" y="2931797"/>
              <a:ext cx="19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latin typeface="Comic Sans MS" panose="030F0702030302020204" pitchFamily="66" charset="0"/>
                </a:rPr>
                <a:t>Brainstorming</a:t>
              </a:r>
              <a:endParaRPr lang="fr-FR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547941" y="3085283"/>
            <a:ext cx="7418507" cy="3673717"/>
            <a:chOff x="1547941" y="3085283"/>
            <a:chExt cx="7418507" cy="367371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941" y="3515497"/>
              <a:ext cx="7418507" cy="324350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658678" y="3085283"/>
              <a:ext cx="3123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latin typeface="Comic Sans MS" panose="030F0702030302020204" pitchFamily="66" charset="0"/>
                </a:rPr>
                <a:t>Organisation des idées</a:t>
              </a:r>
              <a:endParaRPr lang="fr-FR" sz="2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" y="4056714"/>
            <a:ext cx="1475810" cy="8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3895912" y="1210063"/>
            <a:ext cx="5070535" cy="1371599"/>
            <a:chOff x="3895912" y="1210063"/>
            <a:chExt cx="5070535" cy="1371599"/>
          </a:xfrm>
        </p:grpSpPr>
        <p:grpSp>
          <p:nvGrpSpPr>
            <p:cNvPr id="14" name="Groupe 13"/>
            <p:cNvGrpSpPr/>
            <p:nvPr/>
          </p:nvGrpSpPr>
          <p:grpSpPr>
            <a:xfrm>
              <a:off x="3895912" y="1210063"/>
              <a:ext cx="1688309" cy="1371599"/>
              <a:chOff x="7919344" y="152331"/>
              <a:chExt cx="1000123" cy="84915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927232" y="492873"/>
                <a:ext cx="971551" cy="508611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lIns="36000" rIns="36000" rtlCol="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Analyse du besoin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Spécification</a:t>
                </a:r>
              </a:p>
            </p:txBody>
          </p:sp>
          <p:sp>
            <p:nvSpPr>
              <p:cNvPr id="16" name="Rectangle à coins arrondis 15"/>
              <p:cNvSpPr/>
              <p:nvPr/>
            </p:nvSpPr>
            <p:spPr>
              <a:xfrm>
                <a:off x="7919344" y="152331"/>
                <a:ext cx="1000123" cy="340542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Phase 1</a:t>
                </a: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6250674" y="1662650"/>
              <a:ext cx="271577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latin typeface="Comic Sans MS" panose="030F0702030302020204" pitchFamily="66" charset="0"/>
                </a:rPr>
                <a:t>Cartes heuristiques</a:t>
              </a:r>
              <a:endParaRPr lang="fr-FR" sz="20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584221" y="330073"/>
            <a:ext cx="3382227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Des outils plus récents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610838"/>
            <a:ext cx="8516080" cy="50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48832" y="43934"/>
            <a:ext cx="4258040" cy="4100248"/>
            <a:chOff x="348832" y="43934"/>
            <a:chExt cx="4258040" cy="4100248"/>
          </a:xfrm>
        </p:grpSpPr>
        <p:grpSp>
          <p:nvGrpSpPr>
            <p:cNvPr id="4" name="Groupe 3"/>
            <p:cNvGrpSpPr/>
            <p:nvPr/>
          </p:nvGrpSpPr>
          <p:grpSpPr>
            <a:xfrm>
              <a:off x="348832" y="43934"/>
              <a:ext cx="4258040" cy="4100248"/>
              <a:chOff x="348832" y="43934"/>
              <a:chExt cx="4258040" cy="4100248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2800580" y="43934"/>
                <a:ext cx="1688309" cy="1371599"/>
                <a:chOff x="7919344" y="152331"/>
                <a:chExt cx="1000123" cy="849153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7927232" y="492873"/>
                  <a:ext cx="971551" cy="508611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9BBB59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lIns="36000" rIns="36000" rtlCol="0" anchor="ctr">
                  <a:norm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</a:rPr>
                    <a:t>Spécification</a:t>
                  </a:r>
                </a:p>
              </p:txBody>
            </p:sp>
            <p:sp>
              <p:nvSpPr>
                <p:cNvPr id="12" name="Rectangle à coins arrondis 11"/>
                <p:cNvSpPr/>
                <p:nvPr/>
              </p:nvSpPr>
              <p:spPr>
                <a:xfrm>
                  <a:off x="7919344" y="152331"/>
                  <a:ext cx="1000123" cy="340542"/>
                </a:xfrm>
                <a:prstGeom prst="roundRect">
                  <a:avLst/>
                </a:prstGeom>
                <a:gradFill rotWithShape="1">
                  <a:gsLst>
                    <a:gs pos="0">
                      <a:srgbClr val="C0504D">
                        <a:shade val="51000"/>
                        <a:satMod val="130000"/>
                      </a:srgbClr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</a:rPr>
                    <a:t>Phase 1</a:t>
                  </a:r>
                </a:p>
              </p:txBody>
            </p:sp>
          </p:grpSp>
          <p:sp>
            <p:nvSpPr>
              <p:cNvPr id="3" name="Rectangle 2"/>
              <p:cNvSpPr/>
              <p:nvPr/>
            </p:nvSpPr>
            <p:spPr bwMode="auto">
              <a:xfrm>
                <a:off x="348832" y="1610838"/>
                <a:ext cx="4258040" cy="253334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138" y="2296227"/>
              <a:ext cx="1613370" cy="988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</p:pic>
        <p:pic>
          <p:nvPicPr>
            <p:cNvPr id="9" name="Image 8" descr="sysm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505" y="2470591"/>
              <a:ext cx="1391942" cy="813837"/>
            </a:xfrm>
            <a:prstGeom prst="rect">
              <a:avLst/>
            </a:prstGeom>
          </p:spPr>
        </p:pic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12563" y="351322"/>
            <a:ext cx="3382227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Des outils plus récents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42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3" y="5502235"/>
            <a:ext cx="1705643" cy="1036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58" y="1298376"/>
            <a:ext cx="5922381" cy="523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39725" y="3807262"/>
            <a:ext cx="16303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mic Sans MS" panose="030F0702030302020204" pitchFamily="66" charset="0"/>
              </a:rPr>
              <a:t>Phase d’utilisation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16730" y="1476494"/>
            <a:ext cx="1688309" cy="1371599"/>
            <a:chOff x="7919344" y="152331"/>
            <a:chExt cx="1000123" cy="849153"/>
          </a:xfrm>
        </p:grpSpPr>
        <p:sp>
          <p:nvSpPr>
            <p:cNvPr id="14" name="Rectangle 13"/>
            <p:cNvSpPr/>
            <p:nvPr/>
          </p:nvSpPr>
          <p:spPr>
            <a:xfrm>
              <a:off x="7927232" y="492873"/>
              <a:ext cx="971551" cy="508611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36000" rIns="3600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Spécification</a:t>
              </a: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7919344" y="152331"/>
              <a:ext cx="1000123" cy="34054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Phase 1</a:t>
              </a:r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88873" y="351322"/>
            <a:ext cx="4305917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Diagramme de contexte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346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8" y="5845666"/>
            <a:ext cx="1535785" cy="844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8" name="ZoneTexte 7"/>
          <p:cNvSpPr txBox="1"/>
          <p:nvPr/>
        </p:nvSpPr>
        <p:spPr>
          <a:xfrm>
            <a:off x="395015" y="3983475"/>
            <a:ext cx="165339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omic Sans MS" panose="030F0702030302020204" pitchFamily="66" charset="0"/>
              </a:rPr>
              <a:t>P</a:t>
            </a:r>
            <a:r>
              <a:rPr lang="fr-FR" sz="1600" dirty="0" smtClean="0">
                <a:latin typeface="Comic Sans MS" panose="030F0702030302020204" pitchFamily="66" charset="0"/>
              </a:rPr>
              <a:t>hase de conception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56" y="1022350"/>
            <a:ext cx="6552728" cy="566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395016" y="1612232"/>
            <a:ext cx="1688309" cy="1371599"/>
            <a:chOff x="7919344" y="152331"/>
            <a:chExt cx="1000123" cy="849153"/>
          </a:xfrm>
        </p:grpSpPr>
        <p:sp>
          <p:nvSpPr>
            <p:cNvPr id="14" name="Rectangle 13"/>
            <p:cNvSpPr/>
            <p:nvPr/>
          </p:nvSpPr>
          <p:spPr>
            <a:xfrm>
              <a:off x="7927232" y="492873"/>
              <a:ext cx="971551" cy="508611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36000" rIns="3600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Analyse du Besoin Spécification</a:t>
              </a: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7919344" y="152331"/>
              <a:ext cx="1000123" cy="34054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Phase 1</a:t>
              </a:r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488873" y="351322"/>
            <a:ext cx="4305917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Diagramme de contexte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086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228600"/>
            <a:ext cx="1356727" cy="793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5" y="5600902"/>
            <a:ext cx="1440338" cy="8317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0" name="ZoneTexte 9"/>
          <p:cNvSpPr txBox="1"/>
          <p:nvPr/>
        </p:nvSpPr>
        <p:spPr>
          <a:xfrm>
            <a:off x="308716" y="4101171"/>
            <a:ext cx="14403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mic Sans MS" panose="030F0702030302020204" pitchFamily="66" charset="0"/>
              </a:rPr>
              <a:t>Niveau 0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9" y="850743"/>
            <a:ext cx="6528616" cy="60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216350" y="1612232"/>
            <a:ext cx="1688309" cy="1371599"/>
            <a:chOff x="7919344" y="152331"/>
            <a:chExt cx="1000123" cy="849153"/>
          </a:xfrm>
        </p:grpSpPr>
        <p:sp>
          <p:nvSpPr>
            <p:cNvPr id="13" name="Rectangle 12"/>
            <p:cNvSpPr/>
            <p:nvPr/>
          </p:nvSpPr>
          <p:spPr>
            <a:xfrm>
              <a:off x="7927232" y="492873"/>
              <a:ext cx="971551" cy="508611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36000" rIns="3600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Spécification</a:t>
              </a: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7919344" y="152331"/>
              <a:ext cx="1000123" cy="34054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Phase 1</a:t>
              </a: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19502" y="220693"/>
            <a:ext cx="4305917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Diagramme des exigences…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907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228600"/>
            <a:ext cx="1356727" cy="793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1" y="5377218"/>
            <a:ext cx="1640077" cy="105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0" name="ZoneTexte 9"/>
          <p:cNvSpPr txBox="1"/>
          <p:nvPr/>
        </p:nvSpPr>
        <p:spPr>
          <a:xfrm>
            <a:off x="105681" y="3842320"/>
            <a:ext cx="164007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mic Sans MS" panose="030F0702030302020204" pitchFamily="66" charset="0"/>
              </a:rPr>
              <a:t>Niveau 1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92365" y="1612232"/>
            <a:ext cx="1688309" cy="1371599"/>
            <a:chOff x="7919344" y="152331"/>
            <a:chExt cx="1000123" cy="849153"/>
          </a:xfrm>
        </p:grpSpPr>
        <p:sp>
          <p:nvSpPr>
            <p:cNvPr id="13" name="Rectangle 12"/>
            <p:cNvSpPr/>
            <p:nvPr/>
          </p:nvSpPr>
          <p:spPr>
            <a:xfrm>
              <a:off x="7927232" y="492873"/>
              <a:ext cx="971551" cy="508611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36000" rIns="3600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Spécification</a:t>
              </a:r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7919344" y="152331"/>
              <a:ext cx="1000123" cy="34054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Phase 1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59" y="957041"/>
            <a:ext cx="6867052" cy="57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619502" y="220693"/>
            <a:ext cx="4305917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Diagramme des exigences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975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09" y="1583711"/>
            <a:ext cx="6839210" cy="47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0" y="5227127"/>
            <a:ext cx="1860687" cy="102351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ZoneTexte 12"/>
          <p:cNvSpPr txBox="1"/>
          <p:nvPr/>
        </p:nvSpPr>
        <p:spPr>
          <a:xfrm>
            <a:off x="295265" y="3666351"/>
            <a:ext cx="16533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mic Sans MS" panose="030F0702030302020204" pitchFamily="66" charset="0"/>
              </a:rPr>
              <a:t>Cas </a:t>
            </a:r>
          </a:p>
          <a:p>
            <a:pPr algn="ctr"/>
            <a:r>
              <a:rPr lang="fr-FR" sz="1600" dirty="0" smtClean="0">
                <a:latin typeface="Comic Sans MS" panose="030F0702030302020204" pitchFamily="66" charset="0"/>
              </a:rPr>
              <a:t>d’utilisation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81949" y="1583711"/>
            <a:ext cx="1688309" cy="1371599"/>
            <a:chOff x="7919344" y="152331"/>
            <a:chExt cx="1000123" cy="849153"/>
          </a:xfrm>
        </p:grpSpPr>
        <p:sp>
          <p:nvSpPr>
            <p:cNvPr id="11" name="Rectangle 10"/>
            <p:cNvSpPr/>
            <p:nvPr/>
          </p:nvSpPr>
          <p:spPr>
            <a:xfrm>
              <a:off x="7927232" y="492873"/>
              <a:ext cx="971551" cy="508611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36000" rIns="3600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Spécification</a:t>
              </a: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7919344" y="152331"/>
              <a:ext cx="1000123" cy="34054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Phase 1</a:t>
              </a: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19502" y="353219"/>
            <a:ext cx="4305917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Diagrammes comportementaux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205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grpSp>
        <p:nvGrpSpPr>
          <p:cNvPr id="7" name="Groupe 6"/>
          <p:cNvGrpSpPr/>
          <p:nvPr/>
        </p:nvGrpSpPr>
        <p:grpSpPr>
          <a:xfrm>
            <a:off x="7912747" y="196853"/>
            <a:ext cx="1000123" cy="1163401"/>
            <a:chOff x="8153378" y="-12441"/>
            <a:chExt cx="1000123" cy="1163401"/>
          </a:xfrm>
        </p:grpSpPr>
        <p:sp>
          <p:nvSpPr>
            <p:cNvPr id="8" name="Rectangle 7"/>
            <p:cNvSpPr/>
            <p:nvPr/>
          </p:nvSpPr>
          <p:spPr>
            <a:xfrm>
              <a:off x="8161266" y="196853"/>
              <a:ext cx="971551" cy="9541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36000" rIns="3600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Conception préliminaire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8153378" y="-12441"/>
              <a:ext cx="1000123" cy="34054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Phase 2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39725" y="1117233"/>
            <a:ext cx="8464991" cy="2893361"/>
            <a:chOff x="339726" y="1163662"/>
            <a:chExt cx="8464991" cy="289336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26" y="1163662"/>
              <a:ext cx="6239205" cy="28933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7299072" y="2080475"/>
              <a:ext cx="150564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omic Sans MS" panose="030F0702030302020204" pitchFamily="66" charset="0"/>
                </a:rPr>
                <a:t>Diagramme de séquence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39727" y="4297733"/>
            <a:ext cx="8510791" cy="2365574"/>
            <a:chOff x="339726" y="4020264"/>
            <a:chExt cx="8510791" cy="2365574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26" y="4020264"/>
              <a:ext cx="6239204" cy="2365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7253269" y="4849459"/>
              <a:ext cx="159724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omic Sans MS" panose="030F0702030302020204" pitchFamily="66" charset="0"/>
                </a:rPr>
                <a:t>Diagramme de définition de blocs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88" y="3216613"/>
            <a:ext cx="1965413" cy="10811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16844" y="353219"/>
            <a:ext cx="3382227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Des outils plus récents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572000" y="414171"/>
            <a:ext cx="4177804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Rappel : Le projet en STI2D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4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339725" y="1320687"/>
            <a:ext cx="3157033" cy="5043006"/>
            <a:chOff x="4011110" y="541019"/>
            <a:chExt cx="2639975" cy="47789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e 28"/>
            <p:cNvGrpSpPr>
              <a:grpSpLocks/>
            </p:cNvGrpSpPr>
            <p:nvPr/>
          </p:nvGrpSpPr>
          <p:grpSpPr bwMode="auto">
            <a:xfrm>
              <a:off x="4011110" y="541019"/>
              <a:ext cx="2639975" cy="4778948"/>
              <a:chOff x="4011110" y="541019"/>
              <a:chExt cx="2639975" cy="4778948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011110" y="541019"/>
                <a:ext cx="2639975" cy="4778948"/>
              </a:xfrm>
              <a:prstGeom prst="roundRect">
                <a:avLst>
                  <a:gd name="adj" fmla="val 8406"/>
                </a:avLst>
              </a:prstGeom>
              <a:gradFill>
                <a:gsLst>
                  <a:gs pos="0">
                    <a:srgbClr val="00B050"/>
                  </a:gs>
                  <a:gs pos="87000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600" b="1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En STI2D</a:t>
                </a:r>
                <a:endParaRPr lang="fr-FR" sz="1600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8" name="Picture 4" descr="C:\Users\Portable Fred\Documents\Dropbox\09-STI2D\Créativité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65014" y="1772489"/>
                <a:ext cx="732167" cy="1218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9" descr="C:\Users\Portable Fred\Documents\Dropbox\09-STI2D\proto souris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34705" y="4111196"/>
                <a:ext cx="1192785" cy="854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" name="Diagramme 10"/>
              <p:cNvGraphicFramePr/>
              <p:nvPr>
                <p:extLst>
                  <p:ext uri="{D42A27DB-BD31-4B8C-83A1-F6EECF244321}">
                    <p14:modId xmlns:p14="http://schemas.microsoft.com/office/powerpoint/2010/main" val="3067643908"/>
                  </p:ext>
                </p:extLst>
              </p:nvPr>
            </p:nvGraphicFramePr>
            <p:xfrm>
              <a:off x="4614198" y="3039940"/>
              <a:ext cx="1433798" cy="9558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13" name="Rectangle 12"/>
              <p:cNvSpPr/>
              <p:nvPr/>
            </p:nvSpPr>
            <p:spPr>
              <a:xfrm>
                <a:off x="4116751" y="1201059"/>
                <a:ext cx="2428693" cy="5541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D’une idée</a:t>
                </a:r>
                <a:endParaRPr lang="fr-FR" sz="1600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à une solution réaliste</a:t>
                </a:r>
              </a:p>
            </p:txBody>
          </p:sp>
        </p:grpSp>
        <p:sp>
          <p:nvSpPr>
            <p:cNvPr id="6" name="ZoneTexte 7"/>
            <p:cNvSpPr txBox="1">
              <a:spLocks noChangeArrowheads="1"/>
            </p:cNvSpPr>
            <p:nvPr/>
          </p:nvSpPr>
          <p:spPr bwMode="auto">
            <a:xfrm>
              <a:off x="4143893" y="4965452"/>
              <a:ext cx="2374409" cy="32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Maquette / Prototype</a:t>
              </a:r>
              <a:endParaRPr lang="fr-FR" sz="1600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3934326" y="1320687"/>
            <a:ext cx="481547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Une réflexion collective,</a:t>
            </a:r>
          </a:p>
          <a:p>
            <a:endParaRPr lang="fr-FR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omic Sans MS" panose="030F0702030302020204" pitchFamily="66" charset="0"/>
              </a:rPr>
              <a:t>a</a:t>
            </a:r>
            <a:r>
              <a:rPr lang="fr-FR" sz="2000" dirty="0" smtClean="0">
                <a:latin typeface="Comic Sans MS" panose="030F0702030302020204" pitchFamily="66" charset="0"/>
              </a:rPr>
              <a:t>nimée par le professeur,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omic Sans MS" panose="030F0702030302020204" pitchFamily="66" charset="0"/>
              </a:rPr>
              <a:t>s</a:t>
            </a:r>
            <a:r>
              <a:rPr lang="fr-FR" sz="2000" dirty="0" smtClean="0">
                <a:latin typeface="Comic Sans MS" panose="030F0702030302020204" pitchFamily="66" charset="0"/>
              </a:rPr>
              <a:t>tructurée autour d’un </a:t>
            </a:r>
            <a:r>
              <a:rPr lang="fr-FR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cahier des charges </a:t>
            </a:r>
            <a:r>
              <a:rPr lang="fr-FR" sz="2000" dirty="0" smtClean="0">
                <a:latin typeface="Comic Sans MS" panose="030F0702030302020204" pitchFamily="66" charset="0"/>
              </a:rPr>
              <a:t>précis,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omic Sans MS" panose="030F0702030302020204" pitchFamily="66" charset="0"/>
              </a:rPr>
              <a:t>q</a:t>
            </a:r>
            <a:r>
              <a:rPr lang="fr-FR" sz="2000" dirty="0" smtClean="0">
                <a:latin typeface="Comic Sans MS" panose="030F0702030302020204" pitchFamily="66" charset="0"/>
              </a:rPr>
              <a:t>ui impose l’utilisation d’</a:t>
            </a:r>
            <a:r>
              <a:rPr lang="fr-FR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outils</a:t>
            </a:r>
            <a:r>
              <a:rPr lang="fr-FR" sz="2000" dirty="0" smtClean="0">
                <a:latin typeface="Comic Sans MS" panose="030F0702030302020204" pitchFamily="66" charset="0"/>
              </a:rPr>
              <a:t> </a:t>
            </a:r>
            <a:r>
              <a:rPr lang="fr-FR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appropriés, </a:t>
            </a:r>
            <a:r>
              <a:rPr lang="fr-FR" sz="2000" dirty="0" smtClean="0">
                <a:latin typeface="Comic Sans MS" panose="030F0702030302020204" pitchFamily="66" charset="0"/>
              </a:rPr>
              <a:t>tant pour le professeur que pour les élèves.</a:t>
            </a:r>
          </a:p>
        </p:txBody>
      </p:sp>
      <p:pic>
        <p:nvPicPr>
          <p:cNvPr id="9218" name="Picture 2" descr="D:\Personnel\Images et Photos\Fugurines\Outi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57" y="4544452"/>
            <a:ext cx="1988816" cy="19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679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grpSp>
        <p:nvGrpSpPr>
          <p:cNvPr id="7" name="Groupe 6"/>
          <p:cNvGrpSpPr/>
          <p:nvPr/>
        </p:nvGrpSpPr>
        <p:grpSpPr>
          <a:xfrm>
            <a:off x="485617" y="1761524"/>
            <a:ext cx="1260786" cy="1367252"/>
            <a:chOff x="8153378" y="-12441"/>
            <a:chExt cx="1000123" cy="1163401"/>
          </a:xfrm>
        </p:grpSpPr>
        <p:sp>
          <p:nvSpPr>
            <p:cNvPr id="8" name="Rectangle 7"/>
            <p:cNvSpPr/>
            <p:nvPr/>
          </p:nvSpPr>
          <p:spPr>
            <a:xfrm>
              <a:off x="8161266" y="196853"/>
              <a:ext cx="971551" cy="9541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36000" rIns="3600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Conception préliminaire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8153378" y="-12441"/>
              <a:ext cx="1000123" cy="34054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Phase 2</a:t>
              </a:r>
            </a:p>
          </p:txBody>
        </p:sp>
      </p:grp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3" y="5183813"/>
            <a:ext cx="1840575" cy="1012450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2" name="Groupe 1"/>
          <p:cNvGrpSpPr/>
          <p:nvPr/>
        </p:nvGrpSpPr>
        <p:grpSpPr>
          <a:xfrm>
            <a:off x="267785" y="1761524"/>
            <a:ext cx="8619011" cy="4858912"/>
            <a:chOff x="267785" y="1761524"/>
            <a:chExt cx="8619011" cy="4858912"/>
          </a:xfrm>
        </p:grpSpPr>
        <p:sp>
          <p:nvSpPr>
            <p:cNvPr id="17" name="ZoneTexte 16"/>
            <p:cNvSpPr txBox="1"/>
            <p:nvPr/>
          </p:nvSpPr>
          <p:spPr>
            <a:xfrm>
              <a:off x="267785" y="3529260"/>
              <a:ext cx="169645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omic Sans MS" panose="030F0702030302020204" pitchFamily="66" charset="0"/>
                </a:rPr>
                <a:t>… Mettre les blocs en évidence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700" y="1761524"/>
              <a:ext cx="6831096" cy="485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12561" y="353219"/>
            <a:ext cx="3382227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Cartes heuristiques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96864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5" y="767512"/>
            <a:ext cx="2244776" cy="1234790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7" name="Groupe 6"/>
          <p:cNvGrpSpPr/>
          <p:nvPr/>
        </p:nvGrpSpPr>
        <p:grpSpPr>
          <a:xfrm>
            <a:off x="2086546" y="326509"/>
            <a:ext cx="1260786" cy="1499601"/>
            <a:chOff x="8153378" y="-12441"/>
            <a:chExt cx="1000123" cy="1163402"/>
          </a:xfrm>
        </p:grpSpPr>
        <p:sp>
          <p:nvSpPr>
            <p:cNvPr id="8" name="Rectangle 7"/>
            <p:cNvSpPr/>
            <p:nvPr/>
          </p:nvSpPr>
          <p:spPr>
            <a:xfrm>
              <a:off x="8161265" y="196854"/>
              <a:ext cx="971551" cy="9541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36000" rIns="3600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Conception préliminaire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8153378" y="-12441"/>
              <a:ext cx="1000123" cy="34054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Phase 2</a:t>
              </a: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530644" y="196941"/>
            <a:ext cx="3382227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Cartes heuristiques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00705" y="969408"/>
            <a:ext cx="8712166" cy="5771065"/>
            <a:chOff x="200705" y="969408"/>
            <a:chExt cx="8712166" cy="577106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05" y="2117717"/>
              <a:ext cx="8712166" cy="462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3834191" y="969408"/>
              <a:ext cx="181846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omic Sans MS" panose="030F0702030302020204" pitchFamily="66" charset="0"/>
                </a:rPr>
                <a:t>…Organiser et répartir les tâches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8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72716" y="2124936"/>
            <a:ext cx="8322075" cy="1058780"/>
            <a:chOff x="472716" y="1913021"/>
            <a:chExt cx="8322075" cy="1058780"/>
          </a:xfrm>
        </p:grpSpPr>
        <p:sp>
          <p:nvSpPr>
            <p:cNvPr id="44" name="Flèche droite 43"/>
            <p:cNvSpPr/>
            <p:nvPr/>
          </p:nvSpPr>
          <p:spPr>
            <a:xfrm>
              <a:off x="472716" y="1913021"/>
              <a:ext cx="8322075" cy="1058780"/>
            </a:xfrm>
            <a:prstGeom prst="rightArrow">
              <a:avLst>
                <a:gd name="adj1" fmla="val 75084"/>
                <a:gd name="adj2" fmla="val 45646"/>
              </a:avLst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8810" y="2151218"/>
              <a:ext cx="1771411" cy="533829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Idée, </a:t>
              </a:r>
              <a:r>
                <a:rPr kumimoji="0" lang="fr-F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besoin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définition 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du projet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12696" y="2151218"/>
              <a:ext cx="893171" cy="533828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Restitution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83606" y="2151218"/>
              <a:ext cx="930112" cy="533828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Conception préliminaire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12564" y="2151218"/>
              <a:ext cx="965077" cy="533829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Tests </a:t>
              </a:r>
              <a:r>
                <a:rPr kumimoji="0" lang="fr-F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Validation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39677" y="2151218"/>
              <a:ext cx="928693" cy="533828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Maquettage prototypage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48081" y="2151218"/>
              <a:ext cx="962836" cy="533828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Conception </a:t>
              </a:r>
              <a:r>
                <a:rPr kumimoji="0" lang="fr-F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</a:rPr>
                <a:t>détaillée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pic>
        <p:nvPicPr>
          <p:cNvPr id="1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6" y="104424"/>
            <a:ext cx="1244924" cy="669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969345" y="351322"/>
            <a:ext cx="4825445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Synthèse : Les outils du projet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72716" y="886793"/>
            <a:ext cx="8322076" cy="1026228"/>
            <a:chOff x="472716" y="779362"/>
            <a:chExt cx="8322076" cy="1026228"/>
          </a:xfrm>
        </p:grpSpPr>
        <p:sp>
          <p:nvSpPr>
            <p:cNvPr id="23" name="Flèche droite 22"/>
            <p:cNvSpPr/>
            <p:nvPr/>
          </p:nvSpPr>
          <p:spPr>
            <a:xfrm>
              <a:off x="472716" y="779362"/>
              <a:ext cx="8322076" cy="1026228"/>
            </a:xfrm>
            <a:prstGeom prst="rightArrow">
              <a:avLst>
                <a:gd name="adj1" fmla="val 66414"/>
                <a:gd name="adj2" fmla="val 46482"/>
              </a:avLst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vert="horz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</a:rPr>
                <a:t>           </a:t>
              </a:r>
              <a:r>
                <a:rPr kumimoji="0" lang="fr-FR" sz="1200" b="1" i="1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</a:rPr>
                <a:t> </a:t>
              </a:r>
              <a:r>
                <a:rPr kumimoji="0" lang="fr-FR" sz="12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</a:rPr>
                <a:t> </a:t>
              </a:r>
              <a:r>
                <a:rPr kumimoji="0" lang="fr-FR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itchFamily="66" charset="0"/>
                </a:rPr>
                <a:t>         </a:t>
              </a:r>
              <a:endPara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598810" y="1038263"/>
              <a:ext cx="772790" cy="508426"/>
            </a:xfrm>
            <a:prstGeom prst="roundRect">
              <a:avLst>
                <a:gd name="adj" fmla="val 8406"/>
              </a:avLst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/>
          </p:spPr>
          <p:txBody>
            <a:bodyPr t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Besoin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2483606" y="1038263"/>
              <a:ext cx="950743" cy="508426"/>
            </a:xfrm>
            <a:prstGeom prst="roundRect">
              <a:avLst>
                <a:gd name="adj" fmla="val 8406"/>
              </a:avLst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/>
          </p:spPr>
          <p:txBody>
            <a:bodyPr t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Avant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projet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3527773" y="1038263"/>
              <a:ext cx="883144" cy="508426"/>
            </a:xfrm>
            <a:prstGeom prst="roundRect">
              <a:avLst>
                <a:gd name="adj" fmla="val 8406"/>
              </a:avLst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/>
          </p:spPr>
          <p:txBody>
            <a:bodyPr t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Projet détaillé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4504094" y="1038263"/>
              <a:ext cx="883144" cy="508426"/>
            </a:xfrm>
            <a:prstGeom prst="roundRect">
              <a:avLst>
                <a:gd name="adj" fmla="val 8406"/>
              </a:avLst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/>
          </p:spPr>
          <p:txBody>
            <a:bodyPr t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dirty="0" smtClean="0">
                  <a:solidFill>
                    <a:schemeClr val="tx1"/>
                  </a:solidFill>
                  <a:latin typeface="Comic Sans MS" pitchFamily="66" charset="0"/>
                </a:rPr>
                <a:t>Réalisation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5465301" y="1038263"/>
              <a:ext cx="883144" cy="508426"/>
            </a:xfrm>
            <a:prstGeom prst="roundRect">
              <a:avLst>
                <a:gd name="adj" fmla="val 8406"/>
              </a:avLst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/>
          </p:spPr>
          <p:txBody>
            <a:bodyPr t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Tests 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validation</a:t>
              </a: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1516054" y="1038263"/>
              <a:ext cx="854167" cy="508426"/>
            </a:xfrm>
            <a:prstGeom prst="roundRect">
              <a:avLst>
                <a:gd name="adj" fmla="val 8406"/>
              </a:avLst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/>
          </p:spPr>
          <p:txBody>
            <a:bodyPr t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Étude de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faisabilité</a:t>
              </a:r>
            </a:p>
          </p:txBody>
        </p:sp>
        <p:sp>
          <p:nvSpPr>
            <p:cNvPr id="147" name="Rectangle à coins arrondis 146"/>
            <p:cNvSpPr/>
            <p:nvPr/>
          </p:nvSpPr>
          <p:spPr>
            <a:xfrm>
              <a:off x="7305867" y="1038263"/>
              <a:ext cx="883144" cy="508426"/>
            </a:xfrm>
            <a:prstGeom prst="roundRect">
              <a:avLst>
                <a:gd name="adj" fmla="val 8406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t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dirty="0" smtClean="0">
                  <a:solidFill>
                    <a:schemeClr val="bg1"/>
                  </a:solidFill>
                  <a:latin typeface="Comic Sans MS" pitchFamily="66" charset="0"/>
                </a:rPr>
                <a:t>Phases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72716" y="3542868"/>
            <a:ext cx="7610014" cy="2213811"/>
            <a:chOff x="472716" y="3542868"/>
            <a:chExt cx="7610014" cy="2213811"/>
          </a:xfrm>
        </p:grpSpPr>
        <p:pic>
          <p:nvPicPr>
            <p:cNvPr id="56" name="Picture 3" descr="D:\Mes documents\Mes images\logo\logo BTS\IPM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554" y="3665686"/>
              <a:ext cx="1968176" cy="1968176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9" name="Flèche droite 8"/>
            <p:cNvSpPr/>
            <p:nvPr/>
          </p:nvSpPr>
          <p:spPr bwMode="auto">
            <a:xfrm>
              <a:off x="5017023" y="4439221"/>
              <a:ext cx="702693" cy="421105"/>
            </a:xfrm>
            <a:prstGeom prst="rightArrow">
              <a:avLst/>
            </a:prstGeom>
            <a:gradFill>
              <a:gsLst>
                <a:gs pos="0">
                  <a:srgbClr val="DDEBCF"/>
                </a:gs>
                <a:gs pos="54000">
                  <a:srgbClr val="CCFFCC"/>
                </a:gs>
                <a:gs pos="100000">
                  <a:srgbClr val="156B13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Rectangle à coins arrondis 1"/>
            <p:cNvSpPr/>
            <p:nvPr/>
          </p:nvSpPr>
          <p:spPr bwMode="auto">
            <a:xfrm>
              <a:off x="472716" y="3542868"/>
              <a:ext cx="4303821" cy="2213811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omic Sans MS" panose="030F0702030302020204" pitchFamily="66" charset="0"/>
                </a:rPr>
                <a:t>A toutes les étapes du projet, la mise en œuvre d’outils normalisés est une condition « sine qua none » de réussite</a:t>
              </a:r>
            </a:p>
          </p:txBody>
        </p:sp>
      </p:grpSp>
      <p:sp>
        <p:nvSpPr>
          <p:cNvPr id="26" name="Rectangle à coins arrondis 25"/>
          <p:cNvSpPr/>
          <p:nvPr/>
        </p:nvSpPr>
        <p:spPr>
          <a:xfrm>
            <a:off x="7458267" y="2388536"/>
            <a:ext cx="883144" cy="508426"/>
          </a:xfrm>
          <a:prstGeom prst="roundRect">
            <a:avLst>
              <a:gd name="adj" fmla="val 8406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t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noProof="0" dirty="0" smtClean="0">
                <a:solidFill>
                  <a:schemeClr val="bg1"/>
                </a:solidFill>
                <a:latin typeface="Comic Sans MS" pitchFamily="66" charset="0"/>
              </a:rPr>
              <a:t>Etapes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6" y="104424"/>
            <a:ext cx="1244924" cy="669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pic>
        <p:nvPicPr>
          <p:cNvPr id="56" name="Picture 3" descr="D:\Mes documents\Mes images\logo\logo BTS\IPM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72" y="1439843"/>
            <a:ext cx="2237874" cy="2237874"/>
          </a:xfrm>
          <a:prstGeom prst="rect">
            <a:avLst/>
          </a:prstGeom>
          <a:solidFill>
            <a:srgbClr val="FFFFFF"/>
          </a:solidFill>
          <a:extLst/>
        </p:spPr>
      </p:pic>
      <p:grpSp>
        <p:nvGrpSpPr>
          <p:cNvPr id="3" name="Groupe 2"/>
          <p:cNvGrpSpPr/>
          <p:nvPr/>
        </p:nvGrpSpPr>
        <p:grpSpPr>
          <a:xfrm>
            <a:off x="472714" y="1159893"/>
            <a:ext cx="5247001" cy="3218879"/>
            <a:chOff x="472714" y="1159893"/>
            <a:chExt cx="5247001" cy="321887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" name="Flèche droite 8"/>
            <p:cNvSpPr/>
            <p:nvPr/>
          </p:nvSpPr>
          <p:spPr bwMode="auto">
            <a:xfrm>
              <a:off x="5017022" y="2348228"/>
              <a:ext cx="702693" cy="421105"/>
            </a:xfrm>
            <a:prstGeom prst="rightArrow">
              <a:avLst/>
            </a:prstGeom>
            <a:gradFill>
              <a:gsLst>
                <a:gs pos="0">
                  <a:srgbClr val="DDEBCF"/>
                </a:gs>
                <a:gs pos="54000">
                  <a:srgbClr val="CCFFCC"/>
                </a:gs>
                <a:gs pos="100000">
                  <a:srgbClr val="156B13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Rectangle à coins arrondis 1"/>
            <p:cNvSpPr/>
            <p:nvPr/>
          </p:nvSpPr>
          <p:spPr bwMode="auto">
            <a:xfrm>
              <a:off x="472714" y="1159893"/>
              <a:ext cx="4137121" cy="32188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Certains outils sont connus et mis en œuvre dans nos formations depuis longtemps….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endParaRPr>
            </a:p>
            <a:p>
              <a:pPr marL="342900" marR="0" indent="-342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r-FR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Méthode APTE</a:t>
              </a:r>
            </a:p>
            <a:p>
              <a:pPr marL="342900" marR="0" indent="-342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omic Sans MS" panose="030F0702030302020204" pitchFamily="66" charset="0"/>
                </a:rPr>
                <a:t>AF</a:t>
              </a:r>
            </a:p>
            <a:p>
              <a:pPr marL="342900" marR="0" indent="-342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r-FR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AFT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endParaRPr>
            </a:p>
            <a:p>
              <a:pPr marR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72714" y="3774037"/>
            <a:ext cx="8502844" cy="2446290"/>
            <a:chOff x="472714" y="3774037"/>
            <a:chExt cx="8502844" cy="244629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" name="Rectangle à coins arrondis 24"/>
            <p:cNvSpPr/>
            <p:nvPr/>
          </p:nvSpPr>
          <p:spPr bwMode="auto">
            <a:xfrm>
              <a:off x="472714" y="4752474"/>
              <a:ext cx="8502844" cy="1467853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D’autres, plus récents, sont en cours de développement …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pPr marL="342900" marR="0" indent="-342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r-FR" dirty="0" err="1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SysML</a:t>
              </a:r>
              <a:r>
                <a:rPr lang="fr-FR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 et Ingénierie Systèmes</a:t>
              </a:r>
            </a:p>
          </p:txBody>
        </p:sp>
        <p:sp>
          <p:nvSpPr>
            <p:cNvPr id="26" name="Flèche droite 25"/>
            <p:cNvSpPr/>
            <p:nvPr/>
          </p:nvSpPr>
          <p:spPr bwMode="auto">
            <a:xfrm rot="16200000">
              <a:off x="7028871" y="3914831"/>
              <a:ext cx="702693" cy="421105"/>
            </a:xfrm>
            <a:prstGeom prst="rightArrow">
              <a:avLst/>
            </a:prstGeom>
            <a:gradFill>
              <a:gsLst>
                <a:gs pos="0">
                  <a:srgbClr val="DDEBCF"/>
                </a:gs>
                <a:gs pos="54000">
                  <a:srgbClr val="CCFFCC"/>
                </a:gs>
                <a:gs pos="100000">
                  <a:srgbClr val="156B13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969345" y="351322"/>
            <a:ext cx="4825445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Synthèse : Les outils du projet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6" y="104424"/>
            <a:ext cx="1244924" cy="669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716379" y="329665"/>
            <a:ext cx="3891224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Ingénierie Systèmes …</a:t>
            </a:r>
            <a:endParaRPr lang="fr-F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6" name="Picture 3" descr="D:\Mes documents\Mes images\logo\logo BTS\IPM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" y="2244445"/>
            <a:ext cx="1584650" cy="1584650"/>
          </a:xfrm>
          <a:prstGeom prst="rect">
            <a:avLst/>
          </a:prstGeom>
          <a:solidFill>
            <a:srgbClr val="FFFFF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0" name="Espace réservé du contenu 6"/>
          <p:cNvSpPr txBox="1">
            <a:spLocks/>
          </p:cNvSpPr>
          <p:nvPr/>
        </p:nvSpPr>
        <p:spPr>
          <a:xfrm>
            <a:off x="339725" y="1006866"/>
            <a:ext cx="8491453" cy="3023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fr-FR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Définition :</a:t>
            </a:r>
          </a:p>
          <a:p>
            <a:pPr marL="1806575" lvl="4" indent="-6350" algn="just">
              <a:buFontTx/>
              <a:buNone/>
            </a:pPr>
            <a:r>
              <a:rPr lang="fr-FR" sz="1800" kern="0" dirty="0" smtClean="0">
                <a:latin typeface="Comic Sans MS" panose="030F0702030302020204" pitchFamily="66" charset="0"/>
              </a:rPr>
              <a:t>Démarche </a:t>
            </a:r>
            <a:r>
              <a:rPr lang="fr-FR" sz="18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méthodologique</a:t>
            </a:r>
            <a:r>
              <a:rPr lang="fr-FR" sz="1800" kern="0" dirty="0" smtClean="0">
                <a:latin typeface="Comic Sans MS" panose="030F0702030302020204" pitchFamily="66" charset="0"/>
              </a:rPr>
              <a:t> coopérative et i</a:t>
            </a:r>
            <a:r>
              <a:rPr lang="fr-FR" sz="18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nterdisciplinaire</a:t>
            </a:r>
            <a:r>
              <a:rPr lang="fr-FR" sz="1800" kern="0" dirty="0" smtClean="0">
                <a:latin typeface="Comic Sans MS" panose="030F0702030302020204" pitchFamily="66" charset="0"/>
              </a:rPr>
              <a:t> qui englobe l’ensemble des activités adéquates pour </a:t>
            </a:r>
            <a:r>
              <a:rPr lang="fr-FR" sz="18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concevoir</a:t>
            </a:r>
            <a:r>
              <a:rPr lang="fr-FR" sz="1800" kern="0" dirty="0" smtClean="0">
                <a:latin typeface="Comic Sans MS" panose="030F0702030302020204" pitchFamily="66" charset="0"/>
              </a:rPr>
              <a:t>, </a:t>
            </a:r>
            <a:r>
              <a:rPr lang="fr-FR" sz="18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développer</a:t>
            </a:r>
            <a:r>
              <a:rPr lang="fr-FR" sz="1800" kern="0" dirty="0" smtClean="0">
                <a:latin typeface="Comic Sans MS" panose="030F0702030302020204" pitchFamily="66" charset="0"/>
              </a:rPr>
              <a:t>, faire évoluer et vérifier un ensemble de </a:t>
            </a:r>
            <a:r>
              <a:rPr lang="fr-FR" sz="18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produits</a:t>
            </a:r>
            <a:r>
              <a:rPr lang="fr-FR" sz="1800" kern="0" dirty="0" smtClean="0">
                <a:latin typeface="Comic Sans MS" panose="030F0702030302020204" pitchFamily="66" charset="0"/>
              </a:rPr>
              <a:t>, processus et compétences humaines apportant une </a:t>
            </a:r>
            <a:r>
              <a:rPr lang="fr-FR" sz="18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solution économique et performante </a:t>
            </a:r>
            <a:r>
              <a:rPr lang="fr-FR" sz="1800" kern="0" dirty="0" smtClean="0">
                <a:latin typeface="Comic Sans MS" panose="030F0702030302020204" pitchFamily="66" charset="0"/>
              </a:rPr>
              <a:t>aux besoins des parties prenantes et acceptable par tous.</a:t>
            </a:r>
          </a:p>
          <a:p>
            <a:pPr marL="1806575" lvl="4" indent="-6350" algn="just">
              <a:buFontTx/>
              <a:buNone/>
            </a:pPr>
            <a:r>
              <a:rPr lang="fr-FR" sz="1800" kern="0" dirty="0" smtClean="0">
                <a:latin typeface="Comic Sans MS" panose="030F0702030302020204" pitchFamily="66" charset="0"/>
              </a:rPr>
              <a:t>Cet ensemble est intégré en un système, dans un contexte de recherche d’équilibre et </a:t>
            </a:r>
            <a:r>
              <a:rPr lang="fr-FR" sz="18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d’optimisation</a:t>
            </a:r>
            <a:r>
              <a:rPr lang="fr-FR" sz="1800" kern="0" dirty="0" smtClean="0">
                <a:latin typeface="Comic Sans MS" panose="030F0702030302020204" pitchFamily="66" charset="0"/>
              </a:rPr>
              <a:t> sur tout son </a:t>
            </a:r>
            <a:r>
              <a:rPr lang="fr-FR" sz="18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cycle de vie.</a:t>
            </a:r>
            <a:endParaRPr lang="fr-FR" sz="1800" kern="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Espace réservé du contenu 6"/>
          <p:cNvSpPr txBox="1">
            <a:spLocks/>
          </p:cNvSpPr>
          <p:nvPr/>
        </p:nvSpPr>
        <p:spPr>
          <a:xfrm>
            <a:off x="339725" y="4331369"/>
            <a:ext cx="8611769" cy="211755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Objectifs : </a:t>
            </a:r>
          </a:p>
          <a:p>
            <a:r>
              <a:rPr lang="fr-FR" sz="1800" kern="0" dirty="0" smtClean="0">
                <a:latin typeface="Comic Sans MS" panose="030F0702030302020204" pitchFamily="66" charset="0"/>
              </a:rPr>
              <a:t>Instaurer </a:t>
            </a:r>
            <a:r>
              <a:rPr lang="fr-FR" sz="1800" kern="0" dirty="0">
                <a:latin typeface="Comic Sans MS" panose="030F0702030302020204" pitchFamily="66" charset="0"/>
              </a:rPr>
              <a:t>d</a:t>
            </a:r>
            <a:r>
              <a:rPr lang="fr-FR" sz="1800" kern="0" dirty="0" smtClean="0">
                <a:latin typeface="Comic Sans MS" panose="030F0702030302020204" pitchFamily="66" charset="0"/>
              </a:rPr>
              <a:t>es principes généraux de conception,</a:t>
            </a:r>
          </a:p>
          <a:p>
            <a:r>
              <a:rPr lang="fr-FR" sz="1800" kern="0" dirty="0" smtClean="0">
                <a:latin typeface="Comic Sans MS" panose="030F0702030302020204" pitchFamily="66" charset="0"/>
              </a:rPr>
              <a:t>Les appliquer à la définition des besoins d'un "système pour faire" : dossier de validation</a:t>
            </a:r>
          </a:p>
          <a:p>
            <a:r>
              <a:rPr lang="fr-FR" sz="1800" kern="0" dirty="0" smtClean="0">
                <a:latin typeface="Comic Sans MS" panose="030F0702030302020204" pitchFamily="66" charset="0"/>
              </a:rPr>
              <a:t>Les appliquer à la définition des besoins : rédaction du cahier des charges</a:t>
            </a:r>
          </a:p>
          <a:p>
            <a:r>
              <a:rPr lang="fr-FR" sz="1800" kern="0" dirty="0" smtClean="0">
                <a:latin typeface="Comic Sans MS" panose="030F0702030302020204" pitchFamily="66" charset="0"/>
              </a:rPr>
              <a:t>Piloter le projet : la planification </a:t>
            </a:r>
          </a:p>
        </p:txBody>
      </p:sp>
    </p:spTree>
    <p:extLst>
      <p:ext uri="{BB962C8B-B14F-4D97-AF65-F5344CB8AC3E}">
        <p14:creationId xmlns:p14="http://schemas.microsoft.com/office/powerpoint/2010/main" val="4255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6" y="104424"/>
            <a:ext cx="1244924" cy="669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5233737" y="329665"/>
            <a:ext cx="3705724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Ingénierie Systèmes …</a:t>
            </a:r>
            <a:endParaRPr lang="fr-F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Espace réservé du contenu 6"/>
          <p:cNvSpPr txBox="1">
            <a:spLocks/>
          </p:cNvSpPr>
          <p:nvPr/>
        </p:nvSpPr>
        <p:spPr>
          <a:xfrm>
            <a:off x="3416967" y="1582874"/>
            <a:ext cx="5522493" cy="284474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fr-FR" sz="1800" kern="0" dirty="0" smtClean="0">
                <a:latin typeface="Comic Sans MS" panose="030F0702030302020204" pitchFamily="66" charset="0"/>
              </a:rPr>
              <a:t>Un groupe de pilotage national est en train de se mettre en place.</a:t>
            </a:r>
          </a:p>
          <a:p>
            <a:pPr marL="0" indent="0" algn="just">
              <a:buNone/>
            </a:pPr>
            <a:endParaRPr lang="fr-FR" sz="1800" kern="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1800" kern="0" dirty="0" smtClean="0">
                <a:latin typeface="Comic Sans MS" panose="030F0702030302020204" pitchFamily="66" charset="0"/>
              </a:rPr>
              <a:t>Des formateurs académiques ont été identifiés et formés.</a:t>
            </a:r>
          </a:p>
          <a:p>
            <a:pPr marL="0" indent="0" algn="just">
              <a:buNone/>
            </a:pPr>
            <a:endParaRPr lang="fr-FR" sz="1800" kern="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1800" kern="0" dirty="0" smtClean="0">
                <a:latin typeface="Comic Sans MS" panose="030F0702030302020204" pitchFamily="66" charset="0"/>
              </a:rPr>
              <a:t>Au niveau académique, des actions de formations devraient pouvoir être proposées dès l’année prochaine.</a:t>
            </a:r>
            <a:endParaRPr lang="fr-FR" sz="1800" kern="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1800" kern="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1800" kern="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1800" kern="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1800" kern="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1800" kern="0" dirty="0" smtClean="0"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9566" y="5220068"/>
            <a:ext cx="86598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Plus d’informations sur :</a:t>
            </a:r>
          </a:p>
          <a:p>
            <a:endParaRPr lang="fr-FR" sz="1600" dirty="0" smtClean="0">
              <a:latin typeface="Comic Sans MS" panose="030F0702030302020204" pitchFamily="66" charset="0"/>
            </a:endParaRPr>
          </a:p>
          <a:p>
            <a:r>
              <a:rPr lang="fr-FR" sz="16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http</a:t>
            </a:r>
            <a:r>
              <a:rPr lang="fr-FR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://eduscol.education.fr/sti/seminaires/formation-de-formateurs-academiques-sysml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79568" y="1582708"/>
            <a:ext cx="2247064" cy="2628511"/>
            <a:chOff x="279568" y="1582708"/>
            <a:chExt cx="2247064" cy="262851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56" name="Picture 3" descr="D:\Mes documents\Mes images\logo\logo BTS\IPM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68" y="1582708"/>
              <a:ext cx="2247064" cy="2247064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3" name="ZoneTexte 2"/>
            <p:cNvSpPr txBox="1"/>
            <p:nvPr/>
          </p:nvSpPr>
          <p:spPr>
            <a:xfrm>
              <a:off x="279568" y="3841887"/>
              <a:ext cx="22470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SysML</a:t>
              </a:r>
              <a:r>
                <a:rPr lang="fr-FR" sz="18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&amp; IS</a:t>
              </a:r>
              <a:endParaRPr lang="fr-F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0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pic>
        <p:nvPicPr>
          <p:cNvPr id="5" name="Picture 3" descr="D:\Mes documents\Mes images\logo\logo BTS\IPM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37" y="4054586"/>
            <a:ext cx="2247064" cy="2247064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7" name="Espace réservé du contenu 6"/>
          <p:cNvSpPr txBox="1">
            <a:spLocks/>
          </p:cNvSpPr>
          <p:nvPr/>
        </p:nvSpPr>
        <p:spPr>
          <a:xfrm>
            <a:off x="317501" y="2399794"/>
            <a:ext cx="8453438" cy="104516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fr-FR" sz="2000" kern="0" dirty="0" smtClean="0">
                <a:latin typeface="Comic Sans MS" panose="030F0702030302020204" pitchFamily="66" charset="0"/>
              </a:rPr>
              <a:t>Quels que soient les outils retenus, </a:t>
            </a:r>
            <a:r>
              <a:rPr lang="fr-FR" sz="20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les projets 2015 devront impérativement mobiliser les </a:t>
            </a:r>
            <a:r>
              <a:rPr lang="fr-FR" sz="20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« outils normalisés » </a:t>
            </a:r>
            <a:r>
              <a:rPr lang="fr-FR" sz="2000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pour présenter, structurer et caractériser le travail à conduire.</a:t>
            </a:r>
            <a:endParaRPr lang="fr-FR" sz="2000" kern="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2000" kern="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2000" kern="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2000" kern="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2000" kern="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2000" kern="0" dirty="0" smtClean="0">
              <a:latin typeface="Comic Sans MS" panose="030F0702030302020204" pitchFamily="66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69345" y="351322"/>
            <a:ext cx="4825445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Synthèse : Les outils du projet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41" y="3626175"/>
            <a:ext cx="2524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1525830" y="4733793"/>
            <a:ext cx="5665788" cy="1200329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fr-FR" sz="3600" b="1" dirty="0">
                <a:latin typeface="Comic Sans MS" pitchFamily="66" charset="0"/>
                <a:cs typeface="Arial" charset="0"/>
              </a:rPr>
              <a:t> MERCI DE VOTRE ATTENTION </a:t>
            </a:r>
            <a:endParaRPr lang="fr-FR" sz="3600" dirty="0">
              <a:latin typeface="Arial" charset="0"/>
              <a:cs typeface="Arial" charset="0"/>
            </a:endParaRPr>
          </a:p>
        </p:txBody>
      </p:sp>
      <p:pic>
        <p:nvPicPr>
          <p:cNvPr id="3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6256" y="3239329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32393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346158" y="165811"/>
            <a:ext cx="4433619" cy="478714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Le recours à des outils connus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288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graphicFrame>
        <p:nvGraphicFramePr>
          <p:cNvPr id="35" name="Group 7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090738"/>
              </p:ext>
            </p:extLst>
          </p:nvPr>
        </p:nvGraphicFramePr>
        <p:xfrm>
          <a:off x="369960" y="4609004"/>
          <a:ext cx="8386013" cy="1719580"/>
        </p:xfrm>
        <a:graphic>
          <a:graphicData uri="http://schemas.openxmlformats.org/drawingml/2006/table">
            <a:tbl>
              <a:tblPr/>
              <a:tblGrid>
                <a:gridCol w="908535"/>
                <a:gridCol w="3188479"/>
                <a:gridCol w="2218738"/>
                <a:gridCol w="2070261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Repère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Fonction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Critère d’appréciation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 pitchFamily="18" charset="0"/>
                        </a:rPr>
                        <a:t>Niveau de flexibilité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 rowSpan="2">
                  <a:txBody>
                    <a:bodyPr/>
                    <a:lstStyle/>
                    <a:p>
                      <a:r>
                        <a:rPr lang="fr-FR" sz="1100" dirty="0" smtClean="0">
                          <a:latin typeface="Comic Sans MS" panose="030F0702030302020204" pitchFamily="66" charset="0"/>
                        </a:rPr>
                        <a:t>FP1</a:t>
                      </a:r>
                      <a:r>
                        <a:rPr lang="fr-FR" sz="11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fr-FR" sz="1100" dirty="0"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100" dirty="0"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.…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 rowSpan="2">
                  <a:txBody>
                    <a:bodyPr/>
                    <a:lstStyle/>
                    <a:p>
                      <a:r>
                        <a:rPr lang="fr-FR" sz="1100" dirty="0" smtClean="0">
                          <a:latin typeface="Comic Sans MS" panose="030F0702030302020204" pitchFamily="66" charset="0"/>
                        </a:rPr>
                        <a:t>FP2</a:t>
                      </a:r>
                      <a:endParaRPr lang="fr-FR" sz="1100" dirty="0">
                        <a:latin typeface="Comic Sans MS" panose="030F0702030302020204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1100" dirty="0"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5351911" y="1992778"/>
            <a:ext cx="3260558" cy="2478916"/>
            <a:chOff x="5447446" y="1672391"/>
            <a:chExt cx="3260558" cy="2478916"/>
          </a:xfrm>
        </p:grpSpPr>
        <p:pic>
          <p:nvPicPr>
            <p:cNvPr id="10243" name="Picture 3" descr="C:\Users\jmadier\Desktop\Animation Projets EE\SYSML\Diagramme_pieuv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446" y="1672391"/>
              <a:ext cx="3260558" cy="2074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6551508" y="3812753"/>
              <a:ext cx="13617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omic Sans MS" panose="030F0702030302020204" pitchFamily="66" charset="0"/>
                </a:rPr>
                <a:t>La pieuvre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39725" y="2006854"/>
            <a:ext cx="3577562" cy="2464840"/>
            <a:chOff x="339725" y="1652012"/>
            <a:chExt cx="3577562" cy="2464840"/>
          </a:xfrm>
        </p:grpSpPr>
        <p:pic>
          <p:nvPicPr>
            <p:cNvPr id="10242" name="Picture 2" descr="C:\Users\jmadier\Desktop\Animation Projets EE\SYSML\Bete_a_corne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25" y="1652012"/>
              <a:ext cx="3577562" cy="2074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ZoneTexte 35"/>
            <p:cNvSpPr txBox="1"/>
            <p:nvPr/>
          </p:nvSpPr>
          <p:spPr>
            <a:xfrm>
              <a:off x="1093790" y="3778298"/>
              <a:ext cx="2069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omic Sans MS" panose="030F0702030302020204" pitchFamily="66" charset="0"/>
                </a:rPr>
                <a:t>La bête à cornes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3258039" y="6396881"/>
            <a:ext cx="2609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Tableau des fonctions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005675" y="952635"/>
            <a:ext cx="507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NFX 50 151 </a:t>
            </a:r>
          </a:p>
          <a:p>
            <a:pPr algn="ctr"/>
            <a:r>
              <a:rPr lang="fr-FR" sz="16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Expression </a:t>
            </a:r>
            <a:r>
              <a:rPr lang="fr-FR" sz="1600" i="1" dirty="0">
                <a:solidFill>
                  <a:srgbClr val="0000FF"/>
                </a:solidFill>
                <a:latin typeface="Comic Sans MS" panose="030F0702030302020204" pitchFamily="66" charset="0"/>
              </a:rPr>
              <a:t>fonctionnelle du besoin et </a:t>
            </a:r>
            <a:r>
              <a:rPr lang="fr-FR" sz="16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CDCF</a:t>
            </a:r>
            <a:endParaRPr lang="fr-FR" sz="1600" b="1" i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232400" y="165811"/>
            <a:ext cx="1688309" cy="1371599"/>
            <a:chOff x="7919344" y="152331"/>
            <a:chExt cx="1000123" cy="849153"/>
          </a:xfrm>
        </p:grpSpPr>
        <p:sp>
          <p:nvSpPr>
            <p:cNvPr id="12" name="Rectangle 11"/>
            <p:cNvSpPr/>
            <p:nvPr/>
          </p:nvSpPr>
          <p:spPr>
            <a:xfrm>
              <a:off x="7927232" y="492873"/>
              <a:ext cx="971551" cy="508611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36000" rIns="3600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kern="0" dirty="0" smtClean="0">
                  <a:solidFill>
                    <a:prstClr val="black"/>
                  </a:solidFill>
                  <a:latin typeface="Comic Sans MS" panose="030F0702030302020204" pitchFamily="66" charset="0"/>
                </a:rPr>
                <a:t>Analyse du besoin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Spécification</a:t>
              </a: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7919344" y="152331"/>
              <a:ext cx="1000123" cy="34054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Phase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6991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691064" y="212242"/>
            <a:ext cx="5044076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Le recours </a:t>
            </a: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à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des outils connus 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3" y="5555498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grpSp>
        <p:nvGrpSpPr>
          <p:cNvPr id="2" name="Groupe 1"/>
          <p:cNvGrpSpPr/>
          <p:nvPr/>
        </p:nvGrpSpPr>
        <p:grpSpPr>
          <a:xfrm>
            <a:off x="339723" y="1046745"/>
            <a:ext cx="3873379" cy="3080086"/>
            <a:chOff x="339723" y="1046745"/>
            <a:chExt cx="3873379" cy="3080086"/>
          </a:xfrm>
        </p:grpSpPr>
        <p:pic>
          <p:nvPicPr>
            <p:cNvPr id="10244" name="Picture 4" descr="C:\Users\jmadier\Desktop\Animation Projets EE\SYSML\Diagramme_FAS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23" y="1636294"/>
              <a:ext cx="3873379" cy="2490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1241696" y="1046745"/>
              <a:ext cx="2069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omic Sans MS" panose="030F0702030302020204" pitchFamily="66" charset="0"/>
                </a:rPr>
                <a:t>Diagramme FAST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289228" y="3655930"/>
            <a:ext cx="4668314" cy="2939671"/>
            <a:chOff x="4289228" y="3655930"/>
            <a:chExt cx="4668314" cy="2939671"/>
          </a:xfrm>
        </p:grpSpPr>
        <p:pic>
          <p:nvPicPr>
            <p:cNvPr id="10245" name="Picture 5" descr="C:\Users\jmadier\Desktop\Animation Projets EE\SYSML\SAD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228" y="4295272"/>
              <a:ext cx="4668314" cy="2300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5801519" y="3655930"/>
              <a:ext cx="1643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omic Sans MS" panose="030F0702030302020204" pitchFamily="66" charset="0"/>
                </a:rPr>
                <a:t>S.A.D.T.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7455195" y="212242"/>
            <a:ext cx="1260786" cy="1367252"/>
            <a:chOff x="8153378" y="-12441"/>
            <a:chExt cx="1000123" cy="1163401"/>
          </a:xfrm>
        </p:grpSpPr>
        <p:sp>
          <p:nvSpPr>
            <p:cNvPr id="14" name="Rectangle 13"/>
            <p:cNvSpPr/>
            <p:nvPr/>
          </p:nvSpPr>
          <p:spPr>
            <a:xfrm>
              <a:off x="8161266" y="196853"/>
              <a:ext cx="971551" cy="954107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36000" rIns="3600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Conception préliminaire</a:t>
              </a: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8153378" y="-12441"/>
              <a:ext cx="1000123" cy="34054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Phase 2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183546" y="2727673"/>
            <a:ext cx="2879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Analyse fonctionnelle</a:t>
            </a:r>
          </a:p>
        </p:txBody>
      </p:sp>
    </p:spTree>
    <p:extLst>
      <p:ext uri="{BB962C8B-B14F-4D97-AF65-F5344CB8AC3E}">
        <p14:creationId xmlns:p14="http://schemas.microsoft.com/office/powerpoint/2010/main" val="2400099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366084" y="354013"/>
            <a:ext cx="3359655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Exemple : Le SOMFY…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3" y="354013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pic>
        <p:nvPicPr>
          <p:cNvPr id="8" name="Image 7" descr="Image:Ensemble_SOMFYII.jpg">
            <a:hlinkClick r:id="rId3" tooltip="&quot;Image:Ensemble_SOMFYII.jpg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4" y="1665269"/>
            <a:ext cx="8109853" cy="4795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3946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366084" y="354013"/>
            <a:ext cx="3359655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Exemple : Le SOMFY…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3" y="354013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pic>
        <p:nvPicPr>
          <p:cNvPr id="5" name="Image 4" descr="Bete à corne SOMFY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3" y="1607570"/>
            <a:ext cx="3522414" cy="203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APTE SOMFY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89" y="3164305"/>
            <a:ext cx="4675372" cy="3301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8693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366084" y="354013"/>
            <a:ext cx="3359655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Exemple : Le SOMFY…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3" y="142082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38394"/>
              </p:ext>
            </p:extLst>
          </p:nvPr>
        </p:nvGraphicFramePr>
        <p:xfrm>
          <a:off x="378662" y="1256841"/>
          <a:ext cx="8286919" cy="5081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7697"/>
                <a:gridCol w="2791326"/>
                <a:gridCol w="1997242"/>
                <a:gridCol w="1010654"/>
              </a:tblGrid>
              <a:tr h="354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FONCTION DE SERVICE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CRITERES D’APPRECIATION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NIVEAU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FLEXIBILITE</a:t>
                      </a:r>
                      <a:endParaRPr lang="fr-FR" sz="100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81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FP0 :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Créer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de l’ombre.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Temps de </a:t>
                      </a:r>
                      <a:r>
                        <a:rPr lang="fr-FR" sz="10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manoeuvre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Degré d’ensoleillement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Délais de fonctionnement </a:t>
                      </a: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15 secondes pour 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une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toile de 2 mètres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 minutes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15 minutes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± 2 secondes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± 2 secondes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± 2 secondes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FP1 :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Empêcher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la détérioration du store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par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le vent.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Temps de réaction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Seuil de vitesse du vent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Apparition du vent 5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secondes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Disparition du vent 15 minutes (km/h)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± 2 secondes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± 2 secondes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FP2 :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Prendre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en compte les consignes de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l’utilisateur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.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Marche manuelle Toutes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positions intermédiaires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Marche automatique 2 position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(ouvert, fermé)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Précision 1 centimètre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 seconde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FP3 :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Informer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l’utilisateur de l’état du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fonctionnement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.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Signal lumineux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mode automatique / manuel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Vision de l’alimentation en énergie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 voyants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Aucun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FC0 :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S'adapter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aux supports.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Toutes façades traditionnelles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Facilité de montage/démontage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 heure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Aucun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FC1 :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S'intégrer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à l'architecture.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Design et esthétique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Mode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Aucun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FC2 :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Résister </a:t>
                      </a: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aux agressions de l'environnement.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</a:endParaRPr>
                    </a:p>
                  </a:txBody>
                  <a:tcPr marL="26986" marR="26986" marT="26986" marB="269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Pluie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Température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Poussières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Soleil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Air marin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Aucun </a:t>
                      </a:r>
                      <a:endParaRPr lang="fr-FR" sz="10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Aucun 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26986" marR="26986" marT="26986" marB="269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4733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366084" y="354013"/>
            <a:ext cx="3359655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Exemple : Le SOMFY…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3" y="142082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pic>
        <p:nvPicPr>
          <p:cNvPr id="15362" name="Picture 2" descr="D:\Tranfert\a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3" y="1390650"/>
            <a:ext cx="8386016" cy="49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728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366084" y="354013"/>
            <a:ext cx="3359655" cy="457200"/>
          </a:xfrm>
          <a:prstGeom prst="rect">
            <a:avLst/>
          </a:pr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Exemple : Le SOMFY…</a:t>
            </a:r>
            <a:endParaRPr lang="fr-FR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8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3" y="5303630"/>
            <a:ext cx="1552575" cy="8810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xtLst/>
        </p:spPr>
      </p:pic>
      <p:pic>
        <p:nvPicPr>
          <p:cNvPr id="5" name="Image 4" descr="A-0 SOMFY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2" y="354014"/>
            <a:ext cx="4280404" cy="3207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Image 5" descr="A0 SOMFY.gif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91" y="3015724"/>
            <a:ext cx="5390148" cy="31689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763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2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Laby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abyrin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</Template>
  <TotalTime>6125</TotalTime>
  <Words>724</Words>
  <Application>Microsoft Office PowerPoint</Application>
  <PresentationFormat>Affichage à l'écran (4:3)</PresentationFormat>
  <Paragraphs>227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JM</dc:creator>
  <cp:lastModifiedBy>Jacques Madier</cp:lastModifiedBy>
  <cp:revision>582</cp:revision>
  <cp:lastPrinted>1999-09-25T08:13:51Z</cp:lastPrinted>
  <dcterms:created xsi:type="dcterms:W3CDTF">1999-09-18T16:14:03Z</dcterms:created>
  <dcterms:modified xsi:type="dcterms:W3CDTF">2014-03-31T15:19:39Z</dcterms:modified>
</cp:coreProperties>
</file>